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13"/>
  </p:notesMasterIdLst>
  <p:handoutMasterIdLst>
    <p:handoutMasterId r:id="rId14"/>
  </p:handoutMasterIdLst>
  <p:sldIdLst>
    <p:sldId id="256" r:id="rId2"/>
    <p:sldId id="331" r:id="rId3"/>
    <p:sldId id="337" r:id="rId4"/>
    <p:sldId id="338" r:id="rId5"/>
    <p:sldId id="343" r:id="rId6"/>
    <p:sldId id="342" r:id="rId7"/>
    <p:sldId id="346" r:id="rId8"/>
    <p:sldId id="344" r:id="rId9"/>
    <p:sldId id="345" r:id="rId10"/>
    <p:sldId id="347" r:id="rId11"/>
    <p:sldId id="348" r:id="rId12"/>
  </p:sldIdLst>
  <p:sldSz cx="9144000" cy="6858000" type="screen4x3"/>
  <p:notesSz cx="6669088" cy="9926638"/>
  <p:defaultTextStyle>
    <a:defPPr>
      <a:defRPr lang="de-DE"/>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44" autoAdjust="0"/>
    <p:restoredTop sz="91505" autoAdjust="0"/>
  </p:normalViewPr>
  <p:slideViewPr>
    <p:cSldViewPr>
      <p:cViewPr>
        <p:scale>
          <a:sx n="100" d="100"/>
          <a:sy n="100" d="100"/>
        </p:scale>
        <p:origin x="-2816" y="-5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672" y="-6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cs typeface="+mn-cs"/>
              </a:defRPr>
            </a:lvl1pPr>
          </a:lstStyle>
          <a:p>
            <a:pPr>
              <a:defRPr/>
            </a:pPr>
            <a:endParaRPr lang="de-DE"/>
          </a:p>
        </p:txBody>
      </p:sp>
      <p:sp>
        <p:nvSpPr>
          <p:cNvPr id="3" name="Datumsplatzhalt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cs typeface="+mn-cs"/>
              </a:defRPr>
            </a:lvl1pPr>
          </a:lstStyle>
          <a:p>
            <a:pPr>
              <a:defRPr/>
            </a:pPr>
            <a:fld id="{AC440459-7870-4F96-BC20-A6725B87E2F2}" type="datetimeFigureOut">
              <a:rPr lang="de-DE"/>
              <a:pPr>
                <a:defRPr/>
              </a:pPr>
              <a:t>18.01.2023</a:t>
            </a:fld>
            <a:endParaRPr lang="de-DE" dirty="0"/>
          </a:p>
        </p:txBody>
      </p:sp>
      <p:sp>
        <p:nvSpPr>
          <p:cNvPr id="4" name="Fußzeilenplatzhalt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cs typeface="+mn-cs"/>
              </a:defRPr>
            </a:lvl1pPr>
          </a:lstStyle>
          <a:p>
            <a:pPr>
              <a:defRPr/>
            </a:pPr>
            <a:endParaRPr lang="de-DE"/>
          </a:p>
        </p:txBody>
      </p:sp>
      <p:sp>
        <p:nvSpPr>
          <p:cNvPr id="5" name="Foliennummernplatzhalt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cs typeface="+mn-cs"/>
              </a:defRPr>
            </a:lvl1pPr>
          </a:lstStyle>
          <a:p>
            <a:pPr>
              <a:defRPr/>
            </a:pPr>
            <a:fld id="{5C4888B7-4A78-4F86-9701-87A6D36D22AC}" type="slidenum">
              <a:rPr lang="de-DE"/>
              <a:pPr>
                <a:defRPr/>
              </a:pPr>
              <a:t>‹Nr.›</a:t>
            </a:fld>
            <a:endParaRPr lang="de-DE" dirty="0"/>
          </a:p>
        </p:txBody>
      </p:sp>
    </p:spTree>
    <p:extLst>
      <p:ext uri="{BB962C8B-B14F-4D97-AF65-F5344CB8AC3E}">
        <p14:creationId xmlns:p14="http://schemas.microsoft.com/office/powerpoint/2010/main" val="501378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de-DE"/>
          </a:p>
        </p:txBody>
      </p:sp>
      <p:sp>
        <p:nvSpPr>
          <p:cNvPr id="20483" name="Rectangle 3"/>
          <p:cNvSpPr>
            <a:spLocks noGrp="1" noChangeArrowheads="1"/>
          </p:cNvSpPr>
          <p:nvPr>
            <p:ph type="dt" idx="1"/>
          </p:nvPr>
        </p:nvSpPr>
        <p:spPr bwMode="auto">
          <a:xfrm>
            <a:off x="3777607"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de-DE"/>
          </a:p>
        </p:txBody>
      </p:sp>
      <p:sp>
        <p:nvSpPr>
          <p:cNvPr id="13316"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66909" y="4715153"/>
            <a:ext cx="533527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486" name="Rectangle 6"/>
          <p:cNvSpPr>
            <a:spLocks noGrp="1" noChangeArrowheads="1"/>
          </p:cNvSpPr>
          <p:nvPr>
            <p:ph type="ftr" sz="quarter" idx="4"/>
          </p:nvPr>
        </p:nvSpPr>
        <p:spPr bwMode="auto">
          <a:xfrm>
            <a:off x="0"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de-DE"/>
          </a:p>
        </p:txBody>
      </p:sp>
      <p:sp>
        <p:nvSpPr>
          <p:cNvPr id="20487" name="Rectangle 7"/>
          <p:cNvSpPr>
            <a:spLocks noGrp="1" noChangeArrowheads="1"/>
          </p:cNvSpPr>
          <p:nvPr>
            <p:ph type="sldNum" sz="quarter" idx="5"/>
          </p:nvPr>
        </p:nvSpPr>
        <p:spPr bwMode="auto">
          <a:xfrm>
            <a:off x="3777607"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CC7D3340-22AD-4969-BE4F-3649FB7603A8}" type="slidenum">
              <a:rPr lang="de-DE"/>
              <a:pPr>
                <a:defRPr/>
              </a:pPr>
              <a:t>‹Nr.›</a:t>
            </a:fld>
            <a:endParaRPr lang="de-DE" dirty="0"/>
          </a:p>
        </p:txBody>
      </p:sp>
    </p:spTree>
    <p:extLst>
      <p:ext uri="{BB962C8B-B14F-4D97-AF65-F5344CB8AC3E}">
        <p14:creationId xmlns:p14="http://schemas.microsoft.com/office/powerpoint/2010/main" val="868708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0108A4AC-558E-45A6-8AA6-60BA047AA55C}" type="slidenum">
              <a:rPr lang="de-DE" altLang="de-DE" smtClean="0">
                <a:latin typeface="Arial" charset="0"/>
              </a:rPr>
              <a:pPr eaLnBrk="1" hangingPunct="1">
                <a:defRPr/>
              </a:pPr>
              <a:t>1</a:t>
            </a:fld>
            <a:endParaRPr lang="de-DE" altLang="de-DE" dirty="0" smtClean="0">
              <a:latin typeface="Arial"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32772" name="Foliennummernplatzhalt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3A63D245-6336-48BB-A101-B89900463F7C}" type="slidenum">
              <a:rPr lang="de-DE" altLang="de-DE" smtClean="0">
                <a:latin typeface="Arial" charset="0"/>
              </a:rPr>
              <a:pPr eaLnBrk="1" hangingPunct="1">
                <a:defRPr/>
              </a:pPr>
              <a:t>2</a:t>
            </a:fld>
            <a:endParaRPr lang="de-DE" altLang="de-DE" dirty="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32772" name="Foliennummernplatzhalt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3A63D245-6336-48BB-A101-B89900463F7C}" type="slidenum">
              <a:rPr lang="de-DE" altLang="de-DE" smtClean="0">
                <a:latin typeface="Arial" charset="0"/>
              </a:rPr>
              <a:pPr eaLnBrk="1" hangingPunct="1">
                <a:defRPr/>
              </a:pPr>
              <a:t>3</a:t>
            </a:fld>
            <a:endParaRPr lang="de-DE" altLang="de-DE"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smtClean="0"/>
          </a:p>
        </p:txBody>
      </p:sp>
      <p:sp>
        <p:nvSpPr>
          <p:cNvPr id="32772" name="Foliennummernplatzhalt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3A63D245-6336-48BB-A101-B89900463F7C}" type="slidenum">
              <a:rPr lang="de-DE" altLang="de-DE" smtClean="0">
                <a:latin typeface="Arial" charset="0"/>
              </a:rPr>
              <a:pPr eaLnBrk="1" hangingPunct="1">
                <a:defRPr/>
              </a:pPr>
              <a:t>4</a:t>
            </a:fld>
            <a:endParaRPr lang="de-DE" altLang="de-DE"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endParaRPr lang="de-DE" altLang="de-DE" dirty="0" smtClean="0"/>
            </a:p>
          </p:txBody>
        </p:sp>
      </p:grpSp>
      <p:sp>
        <p:nvSpPr>
          <p:cNvPr id="18444" name="Rectangle 12"/>
          <p:cNvSpPr>
            <a:spLocks noGrp="1" noChangeArrowheads="1"/>
          </p:cNvSpPr>
          <p:nvPr>
            <p:ph type="ctrTitle"/>
          </p:nvPr>
        </p:nvSpPr>
        <p:spPr>
          <a:xfrm>
            <a:off x="990600" y="1676400"/>
            <a:ext cx="7772400" cy="1462088"/>
          </a:xfrm>
        </p:spPr>
        <p:txBody>
          <a:bodyPr/>
          <a:lstStyle>
            <a:lvl1pPr>
              <a:defRPr/>
            </a:lvl1pPr>
          </a:lstStyle>
          <a:p>
            <a:r>
              <a:rPr lang="de-DE"/>
              <a:t>Titelmasterformat durch Klicken bearbeiten</a:t>
            </a:r>
          </a:p>
        </p:txBody>
      </p:sp>
      <p:sp>
        <p:nvSpPr>
          <p:cNvPr id="1844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de-DE"/>
              <a:t>Formatvorlage des Untertitelmasters durch Klicken bearbeiten</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r>
              <a:rPr lang="de-DE" smtClean="0"/>
              <a:t>18.01.2023</a:t>
            </a:r>
            <a:endParaRPr lang="de-DE"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r>
              <a:rPr lang="de-DE" smtClean="0"/>
              <a:t>  Optionsscheine und Knock-Outs </a:t>
            </a:r>
            <a:endParaRPr lang="de-DE"/>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C7ADB298-BFAC-4FF4-B96C-F6D97C61E3CF}" type="slidenum">
              <a:rPr lang="de-DE"/>
              <a:pPr>
                <a:defRPr/>
              </a:pPr>
              <a:t>‹Nr.›</a:t>
            </a:fld>
            <a:endParaRPr lang="de-DE" dirty="0"/>
          </a:p>
        </p:txBody>
      </p:sp>
    </p:spTree>
    <p:extLst>
      <p:ext uri="{BB962C8B-B14F-4D97-AF65-F5344CB8AC3E}">
        <p14:creationId xmlns:p14="http://schemas.microsoft.com/office/powerpoint/2010/main" val="301473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7" name="Rectangle 13"/>
          <p:cNvSpPr>
            <a:spLocks noGrp="1" noChangeArrowheads="1"/>
          </p:cNvSpPr>
          <p:nvPr>
            <p:ph type="sldNum" sz="quarter" idx="12"/>
          </p:nvPr>
        </p:nvSpPr>
        <p:spPr>
          <a:ln/>
        </p:spPr>
        <p:txBody>
          <a:bodyPr/>
          <a:lstStyle>
            <a:lvl1pPr>
              <a:defRPr/>
            </a:lvl1pPr>
          </a:lstStyle>
          <a:p>
            <a:pPr>
              <a:defRPr/>
            </a:pPr>
            <a:fld id="{369F04E0-F90C-4100-B9E1-6272BC8824A4}" type="slidenum">
              <a:rPr lang="de-DE"/>
              <a:pPr>
                <a:defRPr/>
              </a:pPr>
              <a:t>‹Nr.›</a:t>
            </a:fld>
            <a:endParaRPr lang="de-DE" dirty="0"/>
          </a:p>
        </p:txBody>
      </p:sp>
    </p:spTree>
    <p:extLst>
      <p:ext uri="{BB962C8B-B14F-4D97-AF65-F5344CB8AC3E}">
        <p14:creationId xmlns:p14="http://schemas.microsoft.com/office/powerpoint/2010/main" val="422371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6" name="Rectangle 13"/>
          <p:cNvSpPr>
            <a:spLocks noGrp="1" noChangeArrowheads="1"/>
          </p:cNvSpPr>
          <p:nvPr>
            <p:ph type="sldNum" sz="quarter" idx="12"/>
          </p:nvPr>
        </p:nvSpPr>
        <p:spPr>
          <a:ln/>
        </p:spPr>
        <p:txBody>
          <a:bodyPr/>
          <a:lstStyle>
            <a:lvl1pPr>
              <a:defRPr/>
            </a:lvl1pPr>
          </a:lstStyle>
          <a:p>
            <a:pPr>
              <a:defRPr/>
            </a:pPr>
            <a:fld id="{602247CF-EB27-49E5-B66E-8B5687B58A17}" type="slidenum">
              <a:rPr lang="de-DE"/>
              <a:pPr>
                <a:defRPr/>
              </a:pPr>
              <a:t>‹Nr.›</a:t>
            </a:fld>
            <a:endParaRPr lang="de-DE" dirty="0"/>
          </a:p>
        </p:txBody>
      </p:sp>
    </p:spTree>
    <p:extLst>
      <p:ext uri="{BB962C8B-B14F-4D97-AF65-F5344CB8AC3E}">
        <p14:creationId xmlns:p14="http://schemas.microsoft.com/office/powerpoint/2010/main" val="356215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04050" y="214313"/>
            <a:ext cx="1951038" cy="5918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150938" y="214313"/>
            <a:ext cx="5700712" cy="5918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6" name="Rectangle 13"/>
          <p:cNvSpPr>
            <a:spLocks noGrp="1" noChangeArrowheads="1"/>
          </p:cNvSpPr>
          <p:nvPr>
            <p:ph type="sldNum" sz="quarter" idx="12"/>
          </p:nvPr>
        </p:nvSpPr>
        <p:spPr>
          <a:ln/>
        </p:spPr>
        <p:txBody>
          <a:bodyPr/>
          <a:lstStyle>
            <a:lvl1pPr>
              <a:defRPr/>
            </a:lvl1pPr>
          </a:lstStyle>
          <a:p>
            <a:pPr>
              <a:defRPr/>
            </a:pPr>
            <a:fld id="{3214808F-9B6D-484A-A440-73BE89614AAD}" type="slidenum">
              <a:rPr lang="de-DE"/>
              <a:pPr>
                <a:defRPr/>
              </a:pPr>
              <a:t>‹Nr.›</a:t>
            </a:fld>
            <a:endParaRPr lang="de-DE" dirty="0"/>
          </a:p>
        </p:txBody>
      </p:sp>
    </p:spTree>
    <p:extLst>
      <p:ext uri="{BB962C8B-B14F-4D97-AF65-F5344CB8AC3E}">
        <p14:creationId xmlns:p14="http://schemas.microsoft.com/office/powerpoint/2010/main" val="267549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150938" y="214313"/>
            <a:ext cx="7793037" cy="1462087"/>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1182688" y="2017713"/>
            <a:ext cx="3810000" cy="41148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45088" y="2017713"/>
            <a:ext cx="3810000" cy="41148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7" name="Rectangle 13"/>
          <p:cNvSpPr>
            <a:spLocks noGrp="1" noChangeArrowheads="1"/>
          </p:cNvSpPr>
          <p:nvPr>
            <p:ph type="sldNum" sz="quarter" idx="12"/>
          </p:nvPr>
        </p:nvSpPr>
        <p:spPr>
          <a:ln/>
        </p:spPr>
        <p:txBody>
          <a:bodyPr/>
          <a:lstStyle>
            <a:lvl1pPr>
              <a:defRPr/>
            </a:lvl1pPr>
          </a:lstStyle>
          <a:p>
            <a:pPr>
              <a:defRPr/>
            </a:pPr>
            <a:fld id="{2DFB1F85-B009-4E0E-BB3F-F3DDD9424F38}" type="slidenum">
              <a:rPr lang="de-DE"/>
              <a:pPr>
                <a:defRPr/>
              </a:pPr>
              <a:t>‹Nr.›</a:t>
            </a:fld>
            <a:endParaRPr lang="de-DE" dirty="0"/>
          </a:p>
        </p:txBody>
      </p:sp>
    </p:spTree>
    <p:extLst>
      <p:ext uri="{BB962C8B-B14F-4D97-AF65-F5344CB8AC3E}">
        <p14:creationId xmlns:p14="http://schemas.microsoft.com/office/powerpoint/2010/main" val="418130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6" name="Rectangle 13"/>
          <p:cNvSpPr>
            <a:spLocks noGrp="1" noChangeArrowheads="1"/>
          </p:cNvSpPr>
          <p:nvPr>
            <p:ph type="sldNum" sz="quarter" idx="12"/>
          </p:nvPr>
        </p:nvSpPr>
        <p:spPr>
          <a:ln/>
        </p:spPr>
        <p:txBody>
          <a:bodyPr/>
          <a:lstStyle>
            <a:lvl1pPr>
              <a:defRPr/>
            </a:lvl1pPr>
          </a:lstStyle>
          <a:p>
            <a:pPr>
              <a:defRPr/>
            </a:pPr>
            <a:fld id="{A5C3DF98-DB62-4A22-AF55-614C114DEEB9}" type="slidenum">
              <a:rPr lang="de-DE"/>
              <a:pPr>
                <a:defRPr/>
              </a:pPr>
              <a:t>‹Nr.›</a:t>
            </a:fld>
            <a:endParaRPr lang="de-DE" dirty="0"/>
          </a:p>
        </p:txBody>
      </p:sp>
    </p:spTree>
    <p:extLst>
      <p:ext uri="{BB962C8B-B14F-4D97-AF65-F5344CB8AC3E}">
        <p14:creationId xmlns:p14="http://schemas.microsoft.com/office/powerpoint/2010/main" val="1565008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4"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5" name="Rectangle 13"/>
          <p:cNvSpPr>
            <a:spLocks noGrp="1" noChangeArrowheads="1"/>
          </p:cNvSpPr>
          <p:nvPr>
            <p:ph type="sldNum" sz="quarter" idx="12"/>
          </p:nvPr>
        </p:nvSpPr>
        <p:spPr>
          <a:ln/>
        </p:spPr>
        <p:txBody>
          <a:bodyPr/>
          <a:lstStyle>
            <a:lvl1pPr>
              <a:defRPr/>
            </a:lvl1pPr>
          </a:lstStyle>
          <a:p>
            <a:pPr>
              <a:defRPr/>
            </a:pPr>
            <a:fld id="{5A17F408-D63E-4ECC-9DE0-5EAB1A1C40C1}" type="slidenum">
              <a:rPr lang="de-DE"/>
              <a:pPr>
                <a:defRPr/>
              </a:pPr>
              <a:t>‹Nr.›</a:t>
            </a:fld>
            <a:endParaRPr lang="de-DE" dirty="0"/>
          </a:p>
        </p:txBody>
      </p:sp>
    </p:spTree>
    <p:extLst>
      <p:ext uri="{BB962C8B-B14F-4D97-AF65-F5344CB8AC3E}">
        <p14:creationId xmlns:p14="http://schemas.microsoft.com/office/powerpoint/2010/main" val="1710294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5"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6" name="Rectangle 13"/>
          <p:cNvSpPr>
            <a:spLocks noGrp="1" noChangeArrowheads="1"/>
          </p:cNvSpPr>
          <p:nvPr>
            <p:ph type="sldNum" sz="quarter" idx="12"/>
          </p:nvPr>
        </p:nvSpPr>
        <p:spPr>
          <a:ln/>
        </p:spPr>
        <p:txBody>
          <a:bodyPr/>
          <a:lstStyle>
            <a:lvl1pPr>
              <a:defRPr/>
            </a:lvl1pPr>
          </a:lstStyle>
          <a:p>
            <a:pPr>
              <a:defRPr/>
            </a:pPr>
            <a:fld id="{0419C9EA-B2D4-4714-AAF6-D4995F41D66B}" type="slidenum">
              <a:rPr lang="de-DE"/>
              <a:pPr>
                <a:defRPr/>
              </a:pPr>
              <a:t>‹Nr.›</a:t>
            </a:fld>
            <a:endParaRPr lang="de-DE" dirty="0"/>
          </a:p>
        </p:txBody>
      </p:sp>
    </p:spTree>
    <p:extLst>
      <p:ext uri="{BB962C8B-B14F-4D97-AF65-F5344CB8AC3E}">
        <p14:creationId xmlns:p14="http://schemas.microsoft.com/office/powerpoint/2010/main" val="410131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7" name="Rectangle 13"/>
          <p:cNvSpPr>
            <a:spLocks noGrp="1" noChangeArrowheads="1"/>
          </p:cNvSpPr>
          <p:nvPr>
            <p:ph type="sldNum" sz="quarter" idx="12"/>
          </p:nvPr>
        </p:nvSpPr>
        <p:spPr>
          <a:ln/>
        </p:spPr>
        <p:txBody>
          <a:bodyPr/>
          <a:lstStyle>
            <a:lvl1pPr>
              <a:defRPr/>
            </a:lvl1pPr>
          </a:lstStyle>
          <a:p>
            <a:pPr>
              <a:defRPr/>
            </a:pPr>
            <a:fld id="{9B71504F-611A-4DEF-9EB4-4BC6256EC6A4}" type="slidenum">
              <a:rPr lang="de-DE"/>
              <a:pPr>
                <a:defRPr/>
              </a:pPr>
              <a:t>‹Nr.›</a:t>
            </a:fld>
            <a:endParaRPr lang="de-DE" dirty="0"/>
          </a:p>
        </p:txBody>
      </p:sp>
    </p:spTree>
    <p:extLst>
      <p:ext uri="{BB962C8B-B14F-4D97-AF65-F5344CB8AC3E}">
        <p14:creationId xmlns:p14="http://schemas.microsoft.com/office/powerpoint/2010/main" val="274461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8"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9" name="Rectangle 13"/>
          <p:cNvSpPr>
            <a:spLocks noGrp="1" noChangeArrowheads="1"/>
          </p:cNvSpPr>
          <p:nvPr>
            <p:ph type="sldNum" sz="quarter" idx="12"/>
          </p:nvPr>
        </p:nvSpPr>
        <p:spPr>
          <a:ln/>
        </p:spPr>
        <p:txBody>
          <a:bodyPr/>
          <a:lstStyle>
            <a:lvl1pPr>
              <a:defRPr/>
            </a:lvl1pPr>
          </a:lstStyle>
          <a:p>
            <a:pPr>
              <a:defRPr/>
            </a:pPr>
            <a:fld id="{53FA7533-DC61-4B93-A797-941838CD5073}" type="slidenum">
              <a:rPr lang="de-DE"/>
              <a:pPr>
                <a:defRPr/>
              </a:pPr>
              <a:t>‹Nr.›</a:t>
            </a:fld>
            <a:endParaRPr lang="de-DE" dirty="0"/>
          </a:p>
        </p:txBody>
      </p:sp>
    </p:spTree>
    <p:extLst>
      <p:ext uri="{BB962C8B-B14F-4D97-AF65-F5344CB8AC3E}">
        <p14:creationId xmlns:p14="http://schemas.microsoft.com/office/powerpoint/2010/main" val="2904273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4"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5" name="Rectangle 13"/>
          <p:cNvSpPr>
            <a:spLocks noGrp="1" noChangeArrowheads="1"/>
          </p:cNvSpPr>
          <p:nvPr>
            <p:ph type="sldNum" sz="quarter" idx="12"/>
          </p:nvPr>
        </p:nvSpPr>
        <p:spPr>
          <a:ln/>
        </p:spPr>
        <p:txBody>
          <a:bodyPr/>
          <a:lstStyle>
            <a:lvl1pPr>
              <a:defRPr/>
            </a:lvl1pPr>
          </a:lstStyle>
          <a:p>
            <a:pPr>
              <a:defRPr/>
            </a:pPr>
            <a:fld id="{52403D5F-C086-40B6-8478-A2DD55A3CA39}" type="slidenum">
              <a:rPr lang="de-DE"/>
              <a:pPr>
                <a:defRPr/>
              </a:pPr>
              <a:t>‹Nr.›</a:t>
            </a:fld>
            <a:endParaRPr lang="de-DE" dirty="0"/>
          </a:p>
        </p:txBody>
      </p:sp>
    </p:spTree>
    <p:extLst>
      <p:ext uri="{BB962C8B-B14F-4D97-AF65-F5344CB8AC3E}">
        <p14:creationId xmlns:p14="http://schemas.microsoft.com/office/powerpoint/2010/main" val="1923171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3"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4" name="Rectangle 13"/>
          <p:cNvSpPr>
            <a:spLocks noGrp="1" noChangeArrowheads="1"/>
          </p:cNvSpPr>
          <p:nvPr>
            <p:ph type="sldNum" sz="quarter" idx="12"/>
          </p:nvPr>
        </p:nvSpPr>
        <p:spPr>
          <a:ln/>
        </p:spPr>
        <p:txBody>
          <a:bodyPr/>
          <a:lstStyle>
            <a:lvl1pPr>
              <a:defRPr/>
            </a:lvl1pPr>
          </a:lstStyle>
          <a:p>
            <a:pPr>
              <a:defRPr/>
            </a:pPr>
            <a:fld id="{703381A0-BFB0-4276-968A-3486AFE4FDCA}" type="slidenum">
              <a:rPr lang="de-DE"/>
              <a:pPr>
                <a:defRPr/>
              </a:pPr>
              <a:t>‹Nr.›</a:t>
            </a:fld>
            <a:endParaRPr lang="de-DE" dirty="0"/>
          </a:p>
        </p:txBody>
      </p:sp>
    </p:spTree>
    <p:extLst>
      <p:ext uri="{BB962C8B-B14F-4D97-AF65-F5344CB8AC3E}">
        <p14:creationId xmlns:p14="http://schemas.microsoft.com/office/powerpoint/2010/main" val="1966738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1"/>
          <p:cNvSpPr>
            <a:spLocks noGrp="1" noChangeArrowheads="1"/>
          </p:cNvSpPr>
          <p:nvPr>
            <p:ph type="dt" sz="half" idx="10"/>
          </p:nvPr>
        </p:nvSpPr>
        <p:spPr>
          <a:ln/>
        </p:spPr>
        <p:txBody>
          <a:bodyPr/>
          <a:lstStyle>
            <a:lvl1pPr>
              <a:defRPr/>
            </a:lvl1pPr>
          </a:lstStyle>
          <a:p>
            <a:pPr>
              <a:defRPr/>
            </a:pPr>
            <a:r>
              <a:rPr lang="de-DE" smtClean="0"/>
              <a:t>18.01.2023</a:t>
            </a:r>
            <a:endParaRPr lang="de-DE" dirty="0"/>
          </a:p>
        </p:txBody>
      </p:sp>
      <p:sp>
        <p:nvSpPr>
          <p:cNvPr id="6" name="Rectangle 12"/>
          <p:cNvSpPr>
            <a:spLocks noGrp="1" noChangeArrowheads="1"/>
          </p:cNvSpPr>
          <p:nvPr>
            <p:ph type="ftr" sz="quarter" idx="11"/>
          </p:nvPr>
        </p:nvSpPr>
        <p:spPr>
          <a:ln/>
        </p:spPr>
        <p:txBody>
          <a:bodyPr/>
          <a:lstStyle>
            <a:lvl1pPr>
              <a:defRPr/>
            </a:lvl1pPr>
          </a:lstStyle>
          <a:p>
            <a:pPr>
              <a:defRPr/>
            </a:pPr>
            <a:r>
              <a:rPr lang="de-DE" smtClean="0"/>
              <a:t>  Optionsscheine und Knock-Outs </a:t>
            </a:r>
            <a:endParaRPr lang="de-DE"/>
          </a:p>
        </p:txBody>
      </p:sp>
      <p:sp>
        <p:nvSpPr>
          <p:cNvPr id="7" name="Rectangle 13"/>
          <p:cNvSpPr>
            <a:spLocks noGrp="1" noChangeArrowheads="1"/>
          </p:cNvSpPr>
          <p:nvPr>
            <p:ph type="sldNum" sz="quarter" idx="12"/>
          </p:nvPr>
        </p:nvSpPr>
        <p:spPr>
          <a:ln/>
        </p:spPr>
        <p:txBody>
          <a:bodyPr/>
          <a:lstStyle>
            <a:lvl1pPr>
              <a:defRPr/>
            </a:lvl1pPr>
          </a:lstStyle>
          <a:p>
            <a:pPr>
              <a:defRPr/>
            </a:pPr>
            <a:fld id="{517EDF48-D339-4A1A-9955-D874804CE0E4}" type="slidenum">
              <a:rPr lang="de-DE"/>
              <a:pPr>
                <a:defRPr/>
              </a:pPr>
              <a:t>‹Nr.›</a:t>
            </a:fld>
            <a:endParaRPr lang="de-DE" dirty="0"/>
          </a:p>
        </p:txBody>
      </p:sp>
    </p:spTree>
    <p:extLst>
      <p:ext uri="{BB962C8B-B14F-4D97-AF65-F5344CB8AC3E}">
        <p14:creationId xmlns:p14="http://schemas.microsoft.com/office/powerpoint/2010/main" val="2529737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endParaRPr kumimoji="1" lang="de-DE" altLang="de-DE" sz="2400" dirty="0" smtClean="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de-DE" altLang="de-DE" smtClean="0"/>
              <a:t>Titelmasterformat durch Klicken bearbeiten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741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cs typeface="+mn-cs"/>
              </a:defRPr>
            </a:lvl1pPr>
          </a:lstStyle>
          <a:p>
            <a:pPr>
              <a:defRPr/>
            </a:pPr>
            <a:r>
              <a:rPr lang="de-DE" smtClean="0"/>
              <a:t>18.01.2023</a:t>
            </a:r>
            <a:endParaRPr lang="de-DE" dirty="0"/>
          </a:p>
        </p:txBody>
      </p:sp>
      <p:sp>
        <p:nvSpPr>
          <p:cNvPr id="1742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cs typeface="+mn-cs"/>
              </a:defRPr>
            </a:lvl1pPr>
          </a:lstStyle>
          <a:p>
            <a:pPr>
              <a:defRPr/>
            </a:pPr>
            <a:r>
              <a:rPr lang="de-DE" smtClean="0"/>
              <a:t>  Optionsscheine und Knock-Outs </a:t>
            </a:r>
            <a:endParaRPr lang="de-DE"/>
          </a:p>
        </p:txBody>
      </p:sp>
      <p:sp>
        <p:nvSpPr>
          <p:cNvPr id="1742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fld id="{426C4805-9EFE-4098-8F69-ABDD9803CC06}"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4296" r:id="rId1"/>
    <p:sldLayoutId id="2147484284" r:id="rId2"/>
    <p:sldLayoutId id="2147484285" r:id="rId3"/>
    <p:sldLayoutId id="2147484286" r:id="rId4"/>
    <p:sldLayoutId id="2147484287" r:id="rId5"/>
    <p:sldLayoutId id="2147484288" r:id="rId6"/>
    <p:sldLayoutId id="2147484289" r:id="rId7"/>
    <p:sldLayoutId id="2147484290" r:id="rId8"/>
    <p:sldLayoutId id="2147484291" r:id="rId9"/>
    <p:sldLayoutId id="2147484292" r:id="rId10"/>
    <p:sldLayoutId id="2147484293" r:id="rId11"/>
    <p:sldLayoutId id="2147484294" r:id="rId12"/>
    <p:sldLayoutId id="2147484295" r:id="rId13"/>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de-DE" altLang="de-DE" sz="4000" smtClean="0"/>
              <a:t>Optionsscheine und Knock-Outs</a:t>
            </a:r>
            <a:br>
              <a:rPr lang="de-DE" altLang="de-DE" sz="4000" smtClean="0"/>
            </a:br>
            <a:r>
              <a:rPr lang="de-DE" altLang="de-DE" sz="2800" smtClean="0"/>
              <a:t>für Depotabsicherung und Spekulation</a:t>
            </a:r>
            <a:r>
              <a:rPr lang="de-DE" altLang="de-DE" sz="4000" smtClean="0"/>
              <a:t/>
            </a:r>
            <a:br>
              <a:rPr lang="de-DE" altLang="de-DE" sz="4000" smtClean="0"/>
            </a:br>
            <a:endParaRPr lang="de-DE" altLang="de-DE" sz="2000" smtClean="0"/>
          </a:p>
        </p:txBody>
      </p:sp>
      <p:sp>
        <p:nvSpPr>
          <p:cNvPr id="3075" name="Rectangle 3"/>
          <p:cNvSpPr>
            <a:spLocks noGrp="1" noChangeArrowheads="1"/>
          </p:cNvSpPr>
          <p:nvPr>
            <p:ph type="subTitle" idx="1"/>
          </p:nvPr>
        </p:nvSpPr>
        <p:spPr>
          <a:xfrm>
            <a:off x="1475656" y="5301208"/>
            <a:ext cx="6400800" cy="1371600"/>
          </a:xfrm>
        </p:spPr>
        <p:txBody>
          <a:bodyPr/>
          <a:lstStyle/>
          <a:p>
            <a:pPr eaLnBrk="1" hangingPunct="1"/>
            <a:endParaRPr lang="de-DE" altLang="de-DE" sz="2400" smtClean="0"/>
          </a:p>
          <a:p>
            <a:pPr eaLnBrk="1" hangingPunct="1"/>
            <a:r>
              <a:rPr lang="de-DE" altLang="de-DE" sz="1800" smtClean="0"/>
              <a:t>Michael Ripke</a:t>
            </a:r>
          </a:p>
          <a:p>
            <a:pPr eaLnBrk="1" hangingPunct="1"/>
            <a:r>
              <a:rPr lang="de-DE" altLang="de-DE" sz="1800" smtClean="0"/>
              <a:t>18. </a:t>
            </a:r>
            <a:r>
              <a:rPr lang="de-DE" altLang="de-DE" sz="1800" smtClean="0"/>
              <a:t>Januar 2023</a:t>
            </a:r>
          </a:p>
        </p:txBody>
      </p:sp>
      <p:pic>
        <p:nvPicPr>
          <p:cNvPr id="6" name="Picture 4" descr="hd-i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0438" y="3645024"/>
            <a:ext cx="2143125"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ppt_x</p:attrName>
                                        </p:attrNameLst>
                                      </p:cBhvr>
                                      <p:tavLst>
                                        <p:tav tm="0">
                                          <p:val>
                                            <p:strVal val="#ppt_x"/>
                                          </p:val>
                                        </p:tav>
                                        <p:tav tm="100000">
                                          <p:val>
                                            <p:strVal val="#ppt_x"/>
                                          </p:val>
                                        </p:tav>
                                      </p:tavLst>
                                    </p:anim>
                                    <p:anim calcmode="lin" valueType="num">
                                      <p:cBhvr>
                                        <p:cTn id="9" dur="2000" fill="hold"/>
                                        <p:tgtEl>
                                          <p:spTgt spid="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2000"/>
                            </p:stCondLst>
                            <p:childTnLst>
                              <p:par>
                                <p:cTn id="11" presetID="8" presetClass="emph" presetSubtype="0" fill="hold" nodeType="afterEffect">
                                  <p:stCondLst>
                                    <p:cond delay="0"/>
                                  </p:stCondLst>
                                  <p:childTnLst>
                                    <p:animRot by="21600000">
                                      <p:cBhvr>
                                        <p:cTn id="12" dur="5000" fill="hold"/>
                                        <p:tgtEl>
                                          <p:spTgt spid="6"/>
                                        </p:tgtEl>
                                        <p:attrNameLst>
                                          <p:attrName>r</p:attrName>
                                        </p:attrNameLst>
                                      </p:cBhvr>
                                    </p:animRot>
                                  </p:childTnLst>
                                </p:cTn>
                              </p:par>
                            </p:childTnLst>
                          </p:cTn>
                        </p:par>
                        <p:par>
                          <p:cTn id="13" fill="hold" nodeType="afterGroup">
                            <p:stCondLst>
                              <p:cond delay="7000"/>
                            </p:stCondLst>
                            <p:childTnLst>
                              <p:par>
                                <p:cTn id="14" presetID="53" presetClass="exit" presetSubtype="0" fill="remove" nodeType="afterEffect">
                                  <p:stCondLst>
                                    <p:cond delay="0"/>
                                  </p:stCondLst>
                                  <p:childTnLst>
                                    <p:anim calcmode="lin" valueType="num">
                                      <p:cBhvr>
                                        <p:cTn id="15" dur="5000"/>
                                        <p:tgtEl>
                                          <p:spTgt spid="6"/>
                                        </p:tgtEl>
                                        <p:attrNameLst>
                                          <p:attrName>ppt_w</p:attrName>
                                        </p:attrNameLst>
                                      </p:cBhvr>
                                      <p:tavLst>
                                        <p:tav tm="0">
                                          <p:val>
                                            <p:strVal val="ppt_w"/>
                                          </p:val>
                                        </p:tav>
                                        <p:tav tm="100000">
                                          <p:val>
                                            <p:fltVal val="0"/>
                                          </p:val>
                                        </p:tav>
                                      </p:tavLst>
                                    </p:anim>
                                    <p:anim calcmode="lin" valueType="num">
                                      <p:cBhvr>
                                        <p:cTn id="16" dur="5000"/>
                                        <p:tgtEl>
                                          <p:spTgt spid="6"/>
                                        </p:tgtEl>
                                        <p:attrNameLst>
                                          <p:attrName>ppt_h</p:attrName>
                                        </p:attrNameLst>
                                      </p:cBhvr>
                                      <p:tavLst>
                                        <p:tav tm="0">
                                          <p:val>
                                            <p:strVal val="ppt_h"/>
                                          </p:val>
                                        </p:tav>
                                        <p:tav tm="100000">
                                          <p:val>
                                            <p:fltVal val="0"/>
                                          </p:val>
                                        </p:tav>
                                      </p:tavLst>
                                    </p:anim>
                                    <p:animEffect transition="out" filter="fade">
                                      <p:cBhvr>
                                        <p:cTn id="17" dur="5000"/>
                                        <p:tgtEl>
                                          <p:spTgt spid="6"/>
                                        </p:tgtEl>
                                      </p:cBhvr>
                                    </p:animEffect>
                                    <p:set>
                                      <p:cBhvr>
                                        <p:cTn id="18" dur="1" fill="hold">
                                          <p:stCondLst>
                                            <p:cond delay="4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smtClean="0"/>
              <a:t>Spekulation mit KO Long und OS Call (Vergleich)</a:t>
            </a:r>
            <a:endParaRPr lang="de-DE" sz="2400"/>
          </a:p>
        </p:txBody>
      </p:sp>
      <p:sp>
        <p:nvSpPr>
          <p:cNvPr id="4" name="Datumsplatzhalter 3"/>
          <p:cNvSpPr>
            <a:spLocks noGrp="1"/>
          </p:cNvSpPr>
          <p:nvPr>
            <p:ph type="dt" sz="half" idx="10"/>
          </p:nvPr>
        </p:nvSpPr>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10</a:t>
            </a:fld>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41014792"/>
              </p:ext>
            </p:extLst>
          </p:nvPr>
        </p:nvGraphicFramePr>
        <p:xfrm>
          <a:off x="1182688" y="2017713"/>
          <a:ext cx="7277744" cy="4079240"/>
        </p:xfrm>
        <a:graphic>
          <a:graphicData uri="http://schemas.openxmlformats.org/drawingml/2006/table">
            <a:tbl>
              <a:tblPr firstRow="1" bandRow="1">
                <a:tableStyleId>{5C22544A-7EE6-4342-B048-85BDC9FD1C3A}</a:tableStyleId>
              </a:tblPr>
              <a:tblGrid>
                <a:gridCol w="3037650"/>
                <a:gridCol w="2007846"/>
                <a:gridCol w="2232248"/>
              </a:tblGrid>
              <a:tr h="370840">
                <a:tc>
                  <a:txBody>
                    <a:bodyPr/>
                    <a:lstStyle/>
                    <a:p>
                      <a:r>
                        <a:rPr lang="de-DE" smtClean="0"/>
                        <a:t>Depotsicherung</a:t>
                      </a:r>
                      <a:endParaRPr lang="de-DE"/>
                    </a:p>
                  </a:txBody>
                  <a:tcPr/>
                </a:tc>
                <a:tc>
                  <a:txBody>
                    <a:bodyPr/>
                    <a:lstStyle/>
                    <a:p>
                      <a:r>
                        <a:rPr lang="de-DE" smtClean="0"/>
                        <a:t>KO</a:t>
                      </a:r>
                      <a:r>
                        <a:rPr lang="de-DE" baseline="0" smtClean="0"/>
                        <a:t> Long</a:t>
                      </a:r>
                      <a:endParaRPr lang="de-DE"/>
                    </a:p>
                  </a:txBody>
                  <a:tcPr/>
                </a:tc>
                <a:tc>
                  <a:txBody>
                    <a:bodyPr/>
                    <a:lstStyle/>
                    <a:p>
                      <a:r>
                        <a:rPr lang="de-DE" smtClean="0"/>
                        <a:t>OS Call</a:t>
                      </a:r>
                      <a:endParaRPr lang="de-DE"/>
                    </a:p>
                  </a:txBody>
                  <a:tcPr/>
                </a:tc>
              </a:tr>
              <a:tr h="370840">
                <a:tc>
                  <a:txBody>
                    <a:bodyPr/>
                    <a:lstStyle/>
                    <a:p>
                      <a:r>
                        <a:rPr lang="de-DE" smtClean="0"/>
                        <a:t>Depot/Kapital </a:t>
                      </a:r>
                      <a:endParaRPr lang="de-DE"/>
                    </a:p>
                  </a:txBody>
                  <a:tcPr/>
                </a:tc>
                <a:tc>
                  <a:txBody>
                    <a:bodyPr/>
                    <a:lstStyle/>
                    <a:p>
                      <a:r>
                        <a:rPr lang="de-DE" smtClean="0"/>
                        <a:t>€100.000</a:t>
                      </a:r>
                      <a:endParaRPr lang="de-DE"/>
                    </a:p>
                  </a:txBody>
                  <a:tcPr/>
                </a:tc>
                <a:tc>
                  <a:txBody>
                    <a:bodyPr/>
                    <a:lstStyle/>
                    <a:p>
                      <a:r>
                        <a:rPr lang="de-DE" smtClean="0"/>
                        <a:t>€100.000</a:t>
                      </a:r>
                      <a:endParaRPr lang="de-DE"/>
                    </a:p>
                  </a:txBody>
                  <a:tcPr/>
                </a:tc>
              </a:tr>
              <a:tr h="370840">
                <a:tc>
                  <a:txBody>
                    <a:bodyPr/>
                    <a:lstStyle/>
                    <a:p>
                      <a:r>
                        <a:rPr lang="de-DE" smtClean="0"/>
                        <a:t>Basiswert</a:t>
                      </a:r>
                      <a:endParaRPr lang="de-DE"/>
                    </a:p>
                  </a:txBody>
                  <a:tcPr/>
                </a:tc>
                <a:tc>
                  <a:txBody>
                    <a:bodyPr/>
                    <a:lstStyle/>
                    <a:p>
                      <a:r>
                        <a:rPr lang="de-DE" smtClean="0"/>
                        <a:t>DAX 14.000</a:t>
                      </a:r>
                      <a:endParaRPr lang="de-DE"/>
                    </a:p>
                  </a:txBody>
                  <a:tcPr/>
                </a:tc>
                <a:tc>
                  <a:txBody>
                    <a:bodyPr/>
                    <a:lstStyle/>
                    <a:p>
                      <a:r>
                        <a:rPr lang="de-DE" smtClean="0"/>
                        <a:t>DAX 15.000</a:t>
                      </a:r>
                      <a:endParaRPr lang="de-DE"/>
                    </a:p>
                  </a:txBody>
                  <a:tcPr/>
                </a:tc>
              </a:tr>
              <a:tr h="370840">
                <a:tc>
                  <a:txBody>
                    <a:bodyPr/>
                    <a:lstStyle/>
                    <a:p>
                      <a:r>
                        <a:rPr lang="de-DE" smtClean="0"/>
                        <a:t>Fälligkeit</a:t>
                      </a:r>
                      <a:endParaRPr lang="de-DE"/>
                    </a:p>
                  </a:txBody>
                  <a:tcPr/>
                </a:tc>
                <a:tc>
                  <a:txBody>
                    <a:bodyPr/>
                    <a:lstStyle/>
                    <a:p>
                      <a:r>
                        <a:rPr lang="de-DE" smtClean="0"/>
                        <a:t>30.06.23</a:t>
                      </a:r>
                      <a:endParaRPr lang="de-DE"/>
                    </a:p>
                  </a:txBody>
                  <a:tcPr/>
                </a:tc>
                <a:tc>
                  <a:txBody>
                    <a:bodyPr/>
                    <a:lstStyle/>
                    <a:p>
                      <a:r>
                        <a:rPr lang="de-DE" smtClean="0"/>
                        <a:t>21.07.23</a:t>
                      </a:r>
                      <a:endParaRPr lang="de-DE"/>
                    </a:p>
                  </a:txBody>
                  <a:tcPr/>
                </a:tc>
              </a:tr>
              <a:tr h="370840">
                <a:tc>
                  <a:txBody>
                    <a:bodyPr/>
                    <a:lstStyle/>
                    <a:p>
                      <a:r>
                        <a:rPr lang="de-DE" smtClean="0"/>
                        <a:t>BV</a:t>
                      </a:r>
                      <a:endParaRPr lang="de-DE"/>
                    </a:p>
                  </a:txBody>
                  <a:tcPr/>
                </a:tc>
                <a:tc>
                  <a:txBody>
                    <a:bodyPr/>
                    <a:lstStyle/>
                    <a:p>
                      <a:r>
                        <a:rPr lang="de-DE" smtClean="0"/>
                        <a:t>0,01</a:t>
                      </a:r>
                      <a:endParaRPr lang="de-DE"/>
                    </a:p>
                  </a:txBody>
                  <a:tcPr/>
                </a:tc>
                <a:tc>
                  <a:txBody>
                    <a:bodyPr/>
                    <a:lstStyle/>
                    <a:p>
                      <a:r>
                        <a:rPr lang="de-DE" smtClean="0"/>
                        <a:t>0,01</a:t>
                      </a:r>
                      <a:endParaRPr lang="de-DE"/>
                    </a:p>
                  </a:txBody>
                  <a:tcPr/>
                </a:tc>
              </a:tr>
              <a:tr h="370840">
                <a:tc>
                  <a:txBody>
                    <a:bodyPr/>
                    <a:lstStyle/>
                    <a:p>
                      <a:r>
                        <a:rPr lang="de-DE" smtClean="0"/>
                        <a:t>Benötigte Scheine</a:t>
                      </a:r>
                      <a:endParaRPr lang="de-DE"/>
                    </a:p>
                  </a:txBody>
                  <a:tcPr/>
                </a:tc>
                <a:tc>
                  <a:txBody>
                    <a:bodyPr/>
                    <a:lstStyle/>
                    <a:p>
                      <a:r>
                        <a:rPr lang="de-DE" smtClean="0"/>
                        <a:t>714</a:t>
                      </a:r>
                      <a:endParaRPr lang="de-DE"/>
                    </a:p>
                  </a:txBody>
                  <a:tcPr/>
                </a:tc>
                <a:tc>
                  <a:txBody>
                    <a:bodyPr/>
                    <a:lstStyle/>
                    <a:p>
                      <a:r>
                        <a:rPr lang="de-DE" smtClean="0"/>
                        <a:t>667</a:t>
                      </a:r>
                      <a:endParaRPr lang="de-DE"/>
                    </a:p>
                  </a:txBody>
                  <a:tcPr/>
                </a:tc>
              </a:tr>
              <a:tr h="370840">
                <a:tc>
                  <a:txBody>
                    <a:bodyPr/>
                    <a:lstStyle/>
                    <a:p>
                      <a:r>
                        <a:rPr lang="de-DE" smtClean="0"/>
                        <a:t>Ask-Preis</a:t>
                      </a:r>
                      <a:endParaRPr lang="de-DE"/>
                    </a:p>
                  </a:txBody>
                  <a:tcPr/>
                </a:tc>
                <a:tc>
                  <a:txBody>
                    <a:bodyPr/>
                    <a:lstStyle/>
                    <a:p>
                      <a:r>
                        <a:rPr lang="de-DE" smtClean="0"/>
                        <a:t>€14,08</a:t>
                      </a:r>
                      <a:endParaRPr lang="de-DE"/>
                    </a:p>
                  </a:txBody>
                  <a:tcPr/>
                </a:tc>
                <a:tc>
                  <a:txBody>
                    <a:bodyPr/>
                    <a:lstStyle/>
                    <a:p>
                      <a:r>
                        <a:rPr lang="de-DE" smtClean="0"/>
                        <a:t>€10,88</a:t>
                      </a:r>
                      <a:endParaRPr lang="de-DE"/>
                    </a:p>
                  </a:txBody>
                  <a:tcPr/>
                </a:tc>
              </a:tr>
              <a:tr h="370840">
                <a:tc>
                  <a:txBody>
                    <a:bodyPr/>
                    <a:lstStyle/>
                    <a:p>
                      <a:r>
                        <a:rPr lang="de-DE" smtClean="0"/>
                        <a:t>Aufwand</a:t>
                      </a:r>
                      <a:endParaRPr lang="de-DE"/>
                    </a:p>
                  </a:txBody>
                  <a:tcPr/>
                </a:tc>
                <a:tc>
                  <a:txBody>
                    <a:bodyPr/>
                    <a:lstStyle/>
                    <a:p>
                      <a:r>
                        <a:rPr lang="de-DE" smtClean="0"/>
                        <a:t>€10.053 (10,1%) </a:t>
                      </a:r>
                      <a:endParaRPr lang="de-DE"/>
                    </a:p>
                  </a:txBody>
                  <a:tcPr/>
                </a:tc>
                <a:tc>
                  <a:txBody>
                    <a:bodyPr/>
                    <a:lstStyle/>
                    <a:p>
                      <a:r>
                        <a:rPr lang="de-DE" smtClean="0"/>
                        <a:t>€7.256 (4,1%)</a:t>
                      </a:r>
                      <a:endParaRPr lang="de-DE"/>
                    </a:p>
                  </a:txBody>
                  <a:tcPr/>
                </a:tc>
              </a:tr>
              <a:tr h="370840">
                <a:tc>
                  <a:txBody>
                    <a:bodyPr/>
                    <a:lstStyle/>
                    <a:p>
                      <a:r>
                        <a:rPr lang="de-DE" smtClean="0"/>
                        <a:t>Auszahlung</a:t>
                      </a:r>
                      <a:r>
                        <a:rPr lang="de-DE" baseline="0" smtClean="0"/>
                        <a:t> bei DAX 18.000</a:t>
                      </a:r>
                      <a:endParaRPr lang="de-DE"/>
                    </a:p>
                  </a:txBody>
                  <a:tcPr/>
                </a:tc>
                <a:tc>
                  <a:txBody>
                    <a:bodyPr/>
                    <a:lstStyle/>
                    <a:p>
                      <a:r>
                        <a:rPr lang="de-DE" smtClean="0"/>
                        <a:t>€28.560</a:t>
                      </a:r>
                      <a:endParaRPr lang="de-DE"/>
                    </a:p>
                  </a:txBody>
                  <a:tcPr/>
                </a:tc>
                <a:tc>
                  <a:txBody>
                    <a:bodyPr/>
                    <a:lstStyle/>
                    <a:p>
                      <a:r>
                        <a:rPr lang="de-DE" smtClean="0"/>
                        <a:t>€20.010</a:t>
                      </a:r>
                      <a:endParaRPr lang="de-DE"/>
                    </a:p>
                  </a:txBody>
                  <a:tcPr/>
                </a:tc>
              </a:tr>
              <a:tr h="370840">
                <a:tc>
                  <a:txBody>
                    <a:bodyPr/>
                    <a:lstStyle/>
                    <a:p>
                      <a:r>
                        <a:rPr lang="de-DE" smtClean="0"/>
                        <a:t>Netto—Ergebnis</a:t>
                      </a:r>
                      <a:endParaRPr lang="de-DE"/>
                    </a:p>
                  </a:txBody>
                  <a:tcPr/>
                </a:tc>
                <a:tc>
                  <a:txBody>
                    <a:bodyPr/>
                    <a:lstStyle/>
                    <a:p>
                      <a:r>
                        <a:rPr lang="de-DE" smtClean="0"/>
                        <a:t>€18.507 (184%)</a:t>
                      </a:r>
                      <a:endParaRPr lang="de-DE"/>
                    </a:p>
                  </a:txBody>
                  <a:tcPr/>
                </a:tc>
                <a:tc>
                  <a:txBody>
                    <a:bodyPr/>
                    <a:lstStyle/>
                    <a:p>
                      <a:r>
                        <a:rPr lang="de-DE" smtClean="0"/>
                        <a:t>€12.744 (175%)</a:t>
                      </a:r>
                      <a:endParaRPr lang="de-DE"/>
                    </a:p>
                  </a:txBody>
                  <a:tcPr/>
                </a:tc>
              </a:tr>
              <a:tr h="370840">
                <a:tc>
                  <a:txBody>
                    <a:bodyPr/>
                    <a:lstStyle/>
                    <a:p>
                      <a:r>
                        <a:rPr lang="de-DE" smtClean="0"/>
                        <a:t>Verfällt wertlos</a:t>
                      </a:r>
                      <a:endParaRPr lang="de-DE"/>
                    </a:p>
                  </a:txBody>
                  <a:tcPr/>
                </a:tc>
                <a:tc>
                  <a:txBody>
                    <a:bodyPr/>
                    <a:lstStyle/>
                    <a:p>
                      <a:r>
                        <a:rPr lang="de-DE" smtClean="0"/>
                        <a:t>bei DAX 14.000</a:t>
                      </a:r>
                      <a:endParaRPr lang="de-DE"/>
                    </a:p>
                  </a:txBody>
                  <a:tcPr/>
                </a:tc>
                <a:tc>
                  <a:txBody>
                    <a:bodyPr/>
                    <a:lstStyle/>
                    <a:p>
                      <a:endParaRPr lang="de-DE"/>
                    </a:p>
                  </a:txBody>
                  <a:tcPr/>
                </a:tc>
              </a:tr>
            </a:tbl>
          </a:graphicData>
        </a:graphic>
      </p:graphicFrame>
    </p:spTree>
    <p:extLst>
      <p:ext uri="{BB962C8B-B14F-4D97-AF65-F5344CB8AC3E}">
        <p14:creationId xmlns:p14="http://schemas.microsoft.com/office/powerpoint/2010/main" val="2595750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smtClean="0"/>
              <a:t>Depotsicherung und Spekulation mit Optionsscheinen und KO-Papieren</a:t>
            </a:r>
            <a:endParaRPr lang="de-DE" sz="1800"/>
          </a:p>
        </p:txBody>
      </p:sp>
      <p:sp>
        <p:nvSpPr>
          <p:cNvPr id="4" name="Datumsplatzhalter 3"/>
          <p:cNvSpPr>
            <a:spLocks noGrp="1"/>
          </p:cNvSpPr>
          <p:nvPr>
            <p:ph type="dt" sz="half" idx="10"/>
          </p:nvPr>
        </p:nvSpPr>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11</a:t>
            </a:fld>
            <a:endParaRPr lang="de-DE" dirty="0"/>
          </a:p>
        </p:txBody>
      </p:sp>
      <p:sp>
        <p:nvSpPr>
          <p:cNvPr id="3" name="Inhaltsplatzhalter 2"/>
          <p:cNvSpPr>
            <a:spLocks noGrp="1"/>
          </p:cNvSpPr>
          <p:nvPr>
            <p:ph idx="1"/>
          </p:nvPr>
        </p:nvSpPr>
        <p:spPr/>
        <p:txBody>
          <a:bodyPr/>
          <a:lstStyle/>
          <a:p>
            <a:pPr marL="0" indent="0" algn="ctr">
              <a:buNone/>
            </a:pPr>
            <a:endParaRPr lang="de-DE" sz="2400" smtClean="0"/>
          </a:p>
          <a:p>
            <a:pPr marL="0" indent="0" algn="ctr">
              <a:buNone/>
            </a:pPr>
            <a:endParaRPr lang="de-DE" sz="2400"/>
          </a:p>
          <a:p>
            <a:pPr marL="0" indent="0" algn="ctr">
              <a:buNone/>
            </a:pPr>
            <a:endParaRPr lang="de-DE" sz="2400" smtClean="0"/>
          </a:p>
          <a:p>
            <a:pPr marL="0" indent="0" algn="ctr">
              <a:buNone/>
            </a:pPr>
            <a:endParaRPr lang="de-DE" sz="2400"/>
          </a:p>
          <a:p>
            <a:pPr marL="0" indent="0" algn="ctr">
              <a:buNone/>
            </a:pPr>
            <a:r>
              <a:rPr lang="de-DE" sz="2400" smtClean="0"/>
              <a:t>Viel Erfolg mit Depotsicherung und Spekulation!</a:t>
            </a:r>
            <a:endParaRPr lang="de-DE" sz="2400"/>
          </a:p>
        </p:txBody>
      </p:sp>
    </p:spTree>
    <p:extLst>
      <p:ext uri="{BB962C8B-B14F-4D97-AF65-F5344CB8AC3E}">
        <p14:creationId xmlns:p14="http://schemas.microsoft.com/office/powerpoint/2010/main" val="2715521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1116013" y="404813"/>
            <a:ext cx="7793037" cy="1462087"/>
          </a:xfrm>
        </p:spPr>
        <p:txBody>
          <a:bodyPr/>
          <a:lstStyle/>
          <a:p>
            <a:r>
              <a:rPr lang="de-DE" altLang="de-DE" sz="3200" smtClean="0"/>
              <a:t>Dax und Depot Anfang 2022</a:t>
            </a:r>
          </a:p>
        </p:txBody>
      </p:sp>
      <p:sp>
        <p:nvSpPr>
          <p:cNvPr id="5124" name="Datumsplatzhalter 3"/>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de-DE" altLang="de-DE" smtClean="0"/>
              <a:t>18.01.2023</a:t>
            </a:r>
            <a:endParaRPr lang="de-DE" altLang="de-DE" dirty="0" smtClean="0"/>
          </a:p>
        </p:txBody>
      </p:sp>
      <p:sp>
        <p:nvSpPr>
          <p:cNvPr id="5126" name="Foliennummernplatzhalter 5"/>
          <p:cNvSpPr>
            <a:spLocks noGrp="1"/>
          </p:cNvSpPr>
          <p:nvPr>
            <p:ph type="sldNum" sz="quarter" idx="12"/>
          </p:nvPr>
        </p:nvSpPr>
        <p:spPr>
          <a:xfrm>
            <a:off x="7086675" y="6165304"/>
            <a:ext cx="1905000" cy="457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2F65F155-4569-49FB-8D9A-58FFB6DA19EE}" type="slidenum">
              <a:rPr lang="de-DE" altLang="de-DE" smtClean="0"/>
              <a:pPr eaLnBrk="1" hangingPunct="1">
                <a:defRPr/>
              </a:pPr>
              <a:t>2</a:t>
            </a:fld>
            <a:endParaRPr lang="de-DE" altLang="de-DE" dirty="0" smtClean="0"/>
          </a:p>
        </p:txBody>
      </p:sp>
      <p:sp>
        <p:nvSpPr>
          <p:cNvPr id="2" name="Fußzeilenplatzhalter 1"/>
          <p:cNvSpPr>
            <a:spLocks noGrp="1"/>
          </p:cNvSpPr>
          <p:nvPr>
            <p:ph type="ftr" sz="quarter" idx="11"/>
          </p:nvPr>
        </p:nvSpPr>
        <p:spPr>
          <a:xfrm>
            <a:off x="3657600" y="6243638"/>
            <a:ext cx="2895600" cy="281706"/>
          </a:xfrm>
        </p:spPr>
        <p:txBody>
          <a:bodyPr/>
          <a:lstStyle/>
          <a:p>
            <a:pPr>
              <a:defRPr/>
            </a:pPr>
            <a:endParaRPr lang="de-DE" smtClean="0"/>
          </a:p>
          <a:p>
            <a:pPr>
              <a:defRPr/>
            </a:pPr>
            <a:endParaRPr lang="de-DE"/>
          </a:p>
          <a:p>
            <a:pPr>
              <a:defRPr/>
            </a:pPr>
            <a:r>
              <a:rPr lang="de-DE"/>
              <a:t>Optionsscheine und Knock-Outs</a:t>
            </a:r>
          </a:p>
          <a:p>
            <a:pPr>
              <a:defRPr/>
            </a:pPr>
            <a:endParaRPr lang="de-DE"/>
          </a:p>
        </p:txBody>
      </p:sp>
      <p:pic>
        <p:nvPicPr>
          <p:cNvPr id="4103" name="Picture 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3528" y="2132856"/>
            <a:ext cx="3240360" cy="393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feld 3"/>
          <p:cNvSpPr txBox="1"/>
          <p:nvPr/>
        </p:nvSpPr>
        <p:spPr>
          <a:xfrm>
            <a:off x="3832493" y="1871481"/>
            <a:ext cx="5256583" cy="2677656"/>
          </a:xfrm>
          <a:prstGeom prst="rect">
            <a:avLst/>
          </a:prstGeom>
          <a:noFill/>
        </p:spPr>
        <p:txBody>
          <a:bodyPr wrap="square" rtlCol="0">
            <a:spAutoFit/>
          </a:bodyPr>
          <a:lstStyle/>
          <a:p>
            <a:r>
              <a:rPr lang="de-DE" sz="2400" smtClean="0"/>
              <a:t>Dax-Verlust </a:t>
            </a:r>
          </a:p>
          <a:p>
            <a:r>
              <a:rPr lang="de-DE" sz="2400" smtClean="0"/>
              <a:t>16.000=&gt;12.000 </a:t>
            </a:r>
            <a:r>
              <a:rPr lang="de-DE" sz="2400" smtClean="0"/>
              <a:t>=-25%</a:t>
            </a:r>
          </a:p>
          <a:p>
            <a:endParaRPr lang="de-DE" sz="2400"/>
          </a:p>
          <a:p>
            <a:r>
              <a:rPr lang="de-DE" sz="2400" smtClean="0"/>
              <a:t>Kapital</a:t>
            </a:r>
            <a:r>
              <a:rPr lang="de-DE" sz="2400" smtClean="0"/>
              <a:t>-Verlust</a:t>
            </a:r>
          </a:p>
          <a:p>
            <a:r>
              <a:rPr lang="de-DE" sz="2400" smtClean="0"/>
              <a:t>			€ 100.000</a:t>
            </a:r>
            <a:endParaRPr lang="de-DE" sz="2400" smtClean="0"/>
          </a:p>
          <a:p>
            <a:r>
              <a:rPr lang="de-DE" sz="2400" smtClean="0"/>
              <a:t>-25</a:t>
            </a:r>
            <a:r>
              <a:rPr lang="de-DE" sz="2400" smtClean="0"/>
              <a:t>%  =		€   </a:t>
            </a:r>
            <a:r>
              <a:rPr lang="de-DE" sz="2400" smtClean="0"/>
              <a:t>25.000</a:t>
            </a:r>
          </a:p>
          <a:p>
            <a:r>
              <a:rPr lang="de-DE" sz="2400" smtClean="0"/>
              <a:t>          </a:t>
            </a:r>
            <a:r>
              <a:rPr lang="de-DE" sz="2400" smtClean="0"/>
              <a:t>		</a:t>
            </a:r>
            <a:endParaRPr lang="de-DE"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altLang="de-DE" sz="3200" smtClean="0"/>
              <a:t>Dax und Depot Anfang </a:t>
            </a:r>
            <a:r>
              <a:rPr lang="de-DE" altLang="de-DE" sz="3200" smtClean="0"/>
              <a:t>2023</a:t>
            </a:r>
            <a:endParaRPr lang="de-DE" altLang="de-DE" sz="3200" smtClean="0"/>
          </a:p>
        </p:txBody>
      </p:sp>
      <p:pic>
        <p:nvPicPr>
          <p:cNvPr id="1026" name="Picture 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1182688" y="1916832"/>
            <a:ext cx="3810000" cy="417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Inhaltsplatzhalter 4"/>
          <p:cNvSpPr>
            <a:spLocks noGrp="1"/>
          </p:cNvSpPr>
          <p:nvPr>
            <p:ph sz="half" idx="2"/>
          </p:nvPr>
        </p:nvSpPr>
        <p:spPr/>
        <p:txBody>
          <a:bodyPr/>
          <a:lstStyle/>
          <a:p>
            <a:pPr marL="0" indent="0">
              <a:buNone/>
            </a:pPr>
            <a:r>
              <a:rPr lang="de-DE" sz="2400" smtClean="0"/>
              <a:t>DAX-Anstieg </a:t>
            </a:r>
          </a:p>
          <a:p>
            <a:pPr marL="0" indent="0">
              <a:buNone/>
            </a:pPr>
            <a:r>
              <a:rPr lang="de-DE" sz="2400" smtClean="0"/>
              <a:t>13.885=&gt;15.187=9,4%</a:t>
            </a:r>
          </a:p>
          <a:p>
            <a:pPr marL="0" indent="0">
              <a:buNone/>
            </a:pPr>
            <a:endParaRPr lang="de-DE" sz="2400"/>
          </a:p>
          <a:p>
            <a:pPr marL="0" indent="0">
              <a:buNone/>
            </a:pPr>
            <a:r>
              <a:rPr lang="de-DE" sz="2400" smtClean="0"/>
              <a:t>Kapital: €100.000</a:t>
            </a:r>
          </a:p>
          <a:p>
            <a:pPr marL="0" indent="0">
              <a:buNone/>
            </a:pPr>
            <a:r>
              <a:rPr lang="de-DE" sz="2400" smtClean="0"/>
              <a:t>Anstieg 9,4%: €9.400</a:t>
            </a:r>
          </a:p>
          <a:p>
            <a:pPr marL="0" indent="0">
              <a:buNone/>
            </a:pPr>
            <a:endParaRPr lang="de-DE" sz="2400"/>
          </a:p>
          <a:p>
            <a:pPr marL="0" indent="0">
              <a:buNone/>
            </a:pPr>
            <a:endParaRPr lang="de-DE" sz="2400"/>
          </a:p>
        </p:txBody>
      </p:sp>
      <p:sp>
        <p:nvSpPr>
          <p:cNvPr id="5124" name="Datumsplatzhalter 3"/>
          <p:cNvSpPr>
            <a:spLocks noGrp="1"/>
          </p:cNvSpPr>
          <p:nvPr>
            <p:ph type="dt" sz="half"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de-DE" altLang="de-DE" smtClean="0"/>
              <a:t>18.01.2023</a:t>
            </a:r>
            <a:endParaRPr lang="de-DE" altLang="de-DE" dirty="0" smtClean="0"/>
          </a:p>
        </p:txBody>
      </p:sp>
      <p:sp>
        <p:nvSpPr>
          <p:cNvPr id="2" name="Fußzeilenplatzhalter 1"/>
          <p:cNvSpPr>
            <a:spLocks noGrp="1"/>
          </p:cNvSpPr>
          <p:nvPr>
            <p:ph type="ftr" sz="quarter" idx="11"/>
          </p:nvPr>
        </p:nvSpPr>
        <p:spPr/>
        <p:txBody>
          <a:bodyPr/>
          <a:lstStyle/>
          <a:p>
            <a:pPr>
              <a:defRPr/>
            </a:pPr>
            <a:r>
              <a:rPr lang="de-DE" smtClean="0"/>
              <a:t>  Optionsscheine und Knock-Outs </a:t>
            </a:r>
            <a:endParaRPr lang="de-DE"/>
          </a:p>
        </p:txBody>
      </p:sp>
      <p:sp>
        <p:nvSpPr>
          <p:cNvPr id="5126" name="Foliennummernplatzhalt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2F65F155-4569-49FB-8D9A-58FFB6DA19EE}" type="slidenum">
              <a:rPr lang="de-DE" altLang="de-DE" smtClean="0"/>
              <a:pPr eaLnBrk="1" hangingPunct="1">
                <a:defRPr/>
              </a:pPr>
              <a:t>3</a:t>
            </a:fld>
            <a:endParaRPr lang="de-DE" altLang="de-DE" dirty="0" smtClean="0"/>
          </a:p>
        </p:txBody>
      </p:sp>
    </p:spTree>
    <p:extLst>
      <p:ext uri="{BB962C8B-B14F-4D97-AF65-F5344CB8AC3E}">
        <p14:creationId xmlns:p14="http://schemas.microsoft.com/office/powerpoint/2010/main" val="2478487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lstStyle/>
          <a:p>
            <a:r>
              <a:rPr lang="de-DE" altLang="de-DE" sz="3200" smtClean="0"/>
              <a:t>Optionsscheine und Knock-Outs</a:t>
            </a:r>
            <a:endParaRPr lang="de-DE" altLang="de-DE" sz="3200" smtClean="0"/>
          </a:p>
        </p:txBody>
      </p:sp>
      <p:sp>
        <p:nvSpPr>
          <p:cNvPr id="5124" name="Datumsplatzhalter 3"/>
          <p:cNvSpPr>
            <a:spLocks noGrp="1"/>
          </p:cNvSpPr>
          <p:nvPr>
            <p:ph type="dt" sz="half"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r>
              <a:rPr lang="de-DE" altLang="de-DE" smtClean="0"/>
              <a:t>18.01.2023</a:t>
            </a:r>
            <a:endParaRPr lang="de-DE" altLang="de-DE" dirty="0" smtClean="0"/>
          </a:p>
        </p:txBody>
      </p:sp>
      <p:sp>
        <p:nvSpPr>
          <p:cNvPr id="2" name="Fußzeilenplatzhalter 1"/>
          <p:cNvSpPr>
            <a:spLocks noGrp="1"/>
          </p:cNvSpPr>
          <p:nvPr>
            <p:ph type="ftr" sz="quarter" idx="11"/>
          </p:nvPr>
        </p:nvSpPr>
        <p:spPr/>
        <p:txBody>
          <a:bodyPr/>
          <a:lstStyle/>
          <a:p>
            <a:pPr>
              <a:defRPr/>
            </a:pPr>
            <a:r>
              <a:rPr lang="de-DE" smtClean="0"/>
              <a:t>  Optionsscheine und Knock-Outs </a:t>
            </a:r>
            <a:endParaRPr lang="de-DE"/>
          </a:p>
        </p:txBody>
      </p:sp>
      <p:sp>
        <p:nvSpPr>
          <p:cNvPr id="5126" name="Foliennummernplatzhalt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defRPr/>
            </a:pPr>
            <a:fld id="{2F65F155-4569-49FB-8D9A-58FFB6DA19EE}" type="slidenum">
              <a:rPr lang="de-DE" altLang="de-DE" smtClean="0"/>
              <a:pPr eaLnBrk="1" hangingPunct="1">
                <a:defRPr/>
              </a:pPr>
              <a:t>4</a:t>
            </a:fld>
            <a:endParaRPr lang="de-DE" altLang="de-DE" dirty="0" smtClean="0"/>
          </a:p>
        </p:txBody>
      </p:sp>
      <p:sp>
        <p:nvSpPr>
          <p:cNvPr id="3" name="Inhaltsplatzhalter 2"/>
          <p:cNvSpPr>
            <a:spLocks noGrp="1"/>
          </p:cNvSpPr>
          <p:nvPr>
            <p:ph sz="half" idx="1"/>
          </p:nvPr>
        </p:nvSpPr>
        <p:spPr>
          <a:xfrm>
            <a:off x="611560" y="2060848"/>
            <a:ext cx="8280920" cy="4114800"/>
          </a:xfrm>
        </p:spPr>
        <p:txBody>
          <a:bodyPr/>
          <a:lstStyle/>
          <a:p>
            <a:pPr marL="0" indent="0">
              <a:buNone/>
            </a:pPr>
            <a:r>
              <a:rPr lang="de-DE" sz="1600" smtClean="0"/>
              <a:t>Aktienoptionen </a:t>
            </a:r>
            <a:r>
              <a:rPr lang="de-DE" sz="1600"/>
              <a:t>sind Verträge, die dem Inhaber das Recht, aber nicht die Pflicht, Aktien einer Aktie zu einem bestimmten Preis innerhalb eines bestimmten Zeitraums zu kaufen oder zu verkaufen. Es gibt zwei Haupttypen von Optionen</a:t>
            </a:r>
            <a:r>
              <a:rPr lang="de-DE" sz="1600"/>
              <a:t>: </a:t>
            </a:r>
            <a:endParaRPr lang="de-DE" sz="1600" smtClean="0"/>
          </a:p>
          <a:p>
            <a:pPr marL="0" indent="0">
              <a:buNone/>
            </a:pPr>
            <a:endParaRPr lang="de-DE" sz="1600"/>
          </a:p>
          <a:p>
            <a:pPr marL="0" indent="0">
              <a:buNone/>
            </a:pPr>
            <a:r>
              <a:rPr lang="de-DE" sz="1600" smtClean="0"/>
              <a:t>Call-Optionen </a:t>
            </a:r>
            <a:r>
              <a:rPr lang="de-DE" sz="1600"/>
              <a:t>und Put-Optionen. Eine Call-Option gibt dem Inhaber das Recht, Aktien zu kaufen, während eine Put-Option dem Inhaber das Recht gibt, Aktien </a:t>
            </a:r>
            <a:r>
              <a:rPr lang="de-DE" sz="1600"/>
              <a:t>zu </a:t>
            </a:r>
            <a:r>
              <a:rPr lang="de-DE" sz="1600" smtClean="0"/>
              <a:t>verkaufen.</a:t>
            </a:r>
          </a:p>
          <a:p>
            <a:pPr marL="0" indent="0">
              <a:buNone/>
            </a:pPr>
            <a:endParaRPr lang="de-DE" sz="1600" smtClean="0"/>
          </a:p>
          <a:p>
            <a:pPr marL="0" indent="0">
              <a:buNone/>
            </a:pPr>
            <a:r>
              <a:rPr lang="de-DE" sz="1600" smtClean="0"/>
              <a:t>Ein </a:t>
            </a:r>
            <a:r>
              <a:rPr lang="de-DE" sz="1600"/>
              <a:t>Knock-out-Option ist eine Art von Option, die wertlos wird, wenn der zugrunde liegende Aktienkurs einen bestimmten Preis erreicht, der als Knock-out-Preis bezeichnet wird. Beispielsweise, wenn eine Knock-out-Call-Option einen Knock-out-Preis von 50 $ hat und der </a:t>
            </a:r>
            <a:r>
              <a:rPr lang="de-DE" sz="1600"/>
              <a:t>Aktienkurs </a:t>
            </a:r>
            <a:r>
              <a:rPr lang="de-DE" sz="1600" smtClean="0"/>
              <a:t>auf 50 </a:t>
            </a:r>
            <a:r>
              <a:rPr lang="de-DE" sz="1600"/>
              <a:t>$ </a:t>
            </a:r>
            <a:r>
              <a:rPr lang="de-DE" sz="1600" smtClean="0"/>
              <a:t>fällt, </a:t>
            </a:r>
            <a:r>
              <a:rPr lang="de-DE" sz="1600"/>
              <a:t>wird </a:t>
            </a:r>
            <a:r>
              <a:rPr lang="de-DE" sz="1600" smtClean="0"/>
              <a:t>sie wertlos</a:t>
            </a:r>
            <a:r>
              <a:rPr lang="de-DE" sz="1600"/>
              <a:t>. Dies </a:t>
            </a:r>
            <a:r>
              <a:rPr lang="de-DE" sz="1600"/>
              <a:t>unterscheidet </a:t>
            </a:r>
            <a:r>
              <a:rPr lang="de-DE" sz="1600" smtClean="0"/>
              <a:t>sie </a:t>
            </a:r>
            <a:r>
              <a:rPr lang="de-DE" sz="1600"/>
              <a:t>von einer traditionellen Option, </a:t>
            </a:r>
            <a:r>
              <a:rPr lang="de-DE" sz="1600"/>
              <a:t>die </a:t>
            </a:r>
            <a:r>
              <a:rPr lang="de-DE" sz="1600" smtClean="0"/>
              <a:t>unabhängig von dem Kursverlauf des Basis-Instrumens erst am Laufzeit-Ende verfällt. </a:t>
            </a:r>
          </a:p>
          <a:p>
            <a:pPr marL="0" indent="0">
              <a:buNone/>
            </a:pPr>
            <a:r>
              <a:rPr lang="de-DE" sz="1600"/>
              <a:t> </a:t>
            </a:r>
          </a:p>
          <a:p>
            <a:pPr marL="0" indent="0">
              <a:buNone/>
            </a:pPr>
            <a:r>
              <a:rPr lang="de-DE" sz="1100"/>
              <a:t>© Chatbot GPT3</a:t>
            </a:r>
            <a:endParaRPr lang="de-DE" sz="1800"/>
          </a:p>
        </p:txBody>
      </p:sp>
    </p:spTree>
    <p:extLst>
      <p:ext uri="{BB962C8B-B14F-4D97-AF65-F5344CB8AC3E}">
        <p14:creationId xmlns:p14="http://schemas.microsoft.com/office/powerpoint/2010/main" val="3771889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smtClean="0"/>
              <a:t>Depotsicherung €100.00 mit KO Short</a:t>
            </a:r>
            <a:endParaRPr lang="de-DE" sz="3200"/>
          </a:p>
        </p:txBody>
      </p:sp>
      <p:sp>
        <p:nvSpPr>
          <p:cNvPr id="4" name="Datumsplatzhalter 3"/>
          <p:cNvSpPr>
            <a:spLocks noGrp="1"/>
          </p:cNvSpPr>
          <p:nvPr>
            <p:ph type="dt" sz="half" idx="10"/>
          </p:nvPr>
        </p:nvSpPr>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endParaRPr lang="de-DE"/>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5</a:t>
            </a:fld>
            <a:endParaRPr lang="de-DE"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2981023287"/>
              </p:ext>
            </p:extLst>
          </p:nvPr>
        </p:nvGraphicFramePr>
        <p:xfrm>
          <a:off x="1182688" y="2017713"/>
          <a:ext cx="7772400" cy="4348480"/>
        </p:xfrm>
        <a:graphic>
          <a:graphicData uri="http://schemas.openxmlformats.org/drawingml/2006/table">
            <a:tbl>
              <a:tblPr firstRow="1" bandRow="1">
                <a:tableStyleId>{93296810-A885-4BE3-A3E7-6D5BEEA58F35}</a:tableStyleId>
              </a:tblPr>
              <a:tblGrid>
                <a:gridCol w="3886200"/>
                <a:gridCol w="3886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smtClean="0"/>
                        <a:t>DAX Turbo S 16000 2023/06</a:t>
                      </a:r>
                    </a:p>
                  </a:txBody>
                  <a:tcPr/>
                </a:tc>
                <a:tc>
                  <a:txBody>
                    <a:bodyPr/>
                    <a:lstStyle/>
                    <a:p>
                      <a:r>
                        <a:rPr lang="de-DE" smtClean="0"/>
                        <a:t>DW8E98 </a:t>
                      </a:r>
                      <a:endParaRPr lang="de-DE"/>
                    </a:p>
                  </a:txBody>
                  <a:tcPr/>
                </a:tc>
              </a:tr>
              <a:tr h="370840">
                <a:tc>
                  <a:txBody>
                    <a:bodyPr/>
                    <a:lstStyle/>
                    <a:p>
                      <a:r>
                        <a:rPr lang="de-DE" smtClean="0"/>
                        <a:t>Basiswert</a:t>
                      </a:r>
                      <a:endParaRPr lang="de-DE"/>
                    </a:p>
                  </a:txBody>
                  <a:tcPr/>
                </a:tc>
                <a:tc>
                  <a:txBody>
                    <a:bodyPr/>
                    <a:lstStyle/>
                    <a:p>
                      <a:r>
                        <a:rPr lang="de-DE" smtClean="0"/>
                        <a:t>16.000 DAX</a:t>
                      </a:r>
                      <a:endParaRPr lang="de-DE"/>
                    </a:p>
                  </a:txBody>
                  <a:tcPr/>
                </a:tc>
              </a:tr>
              <a:tr h="370840">
                <a:tc>
                  <a:txBody>
                    <a:bodyPr/>
                    <a:lstStyle/>
                    <a:p>
                      <a:r>
                        <a:rPr lang="de-DE" smtClean="0"/>
                        <a:t>Bezugsverhältnis</a:t>
                      </a:r>
                      <a:endParaRPr lang="de-DE"/>
                    </a:p>
                  </a:txBody>
                  <a:tcPr/>
                </a:tc>
                <a:tc>
                  <a:txBody>
                    <a:bodyPr/>
                    <a:lstStyle/>
                    <a:p>
                      <a:r>
                        <a:rPr lang="de-DE" smtClean="0"/>
                        <a:t>100:1</a:t>
                      </a:r>
                      <a:endParaRPr lang="de-DE"/>
                    </a:p>
                  </a:txBody>
                  <a:tcPr/>
                </a:tc>
              </a:tr>
              <a:tr h="370840">
                <a:tc>
                  <a:txBody>
                    <a:bodyPr/>
                    <a:lstStyle/>
                    <a:p>
                      <a:r>
                        <a:rPr lang="de-DE" smtClean="0"/>
                        <a:t>Fälligkeit</a:t>
                      </a:r>
                      <a:endParaRPr lang="de-DE"/>
                    </a:p>
                  </a:txBody>
                  <a:tcPr/>
                </a:tc>
                <a:tc>
                  <a:txBody>
                    <a:bodyPr/>
                    <a:lstStyle/>
                    <a:p>
                      <a:r>
                        <a:rPr lang="de-DE" smtClean="0"/>
                        <a:t>30.06.23</a:t>
                      </a:r>
                      <a:endParaRPr lang="de-DE"/>
                    </a:p>
                  </a:txBody>
                  <a:tcPr/>
                </a:tc>
              </a:tr>
              <a:tr h="370840">
                <a:tc>
                  <a:txBody>
                    <a:bodyPr/>
                    <a:lstStyle/>
                    <a:p>
                      <a:r>
                        <a:rPr lang="de-DE" smtClean="0"/>
                        <a:t>Ask</a:t>
                      </a:r>
                      <a:endParaRPr lang="de-DE"/>
                    </a:p>
                  </a:txBody>
                  <a:tcPr/>
                </a:tc>
                <a:tc>
                  <a:txBody>
                    <a:bodyPr/>
                    <a:lstStyle/>
                    <a:p>
                      <a:r>
                        <a:rPr lang="de-DE" smtClean="0"/>
                        <a:t>7,420 (1 DAX</a:t>
                      </a:r>
                      <a:r>
                        <a:rPr lang="de-DE" baseline="0" smtClean="0"/>
                        <a:t> = €742)</a:t>
                      </a:r>
                      <a:endParaRPr lang="de-DE"/>
                    </a:p>
                  </a:txBody>
                  <a:tcPr/>
                </a:tc>
              </a:tr>
              <a:tr h="370840">
                <a:tc>
                  <a:txBody>
                    <a:bodyPr/>
                    <a:lstStyle/>
                    <a:p>
                      <a:r>
                        <a:rPr lang="de-DE" smtClean="0"/>
                        <a:t>Abzusicherndes</a:t>
                      </a:r>
                      <a:r>
                        <a:rPr lang="de-DE" baseline="0" smtClean="0"/>
                        <a:t>  Kapital</a:t>
                      </a:r>
                      <a:endParaRPr lang="de-DE"/>
                    </a:p>
                  </a:txBody>
                  <a:tcPr/>
                </a:tc>
                <a:tc>
                  <a:txBody>
                    <a:bodyPr/>
                    <a:lstStyle/>
                    <a:p>
                      <a:r>
                        <a:rPr lang="de-DE" smtClean="0"/>
                        <a:t>€100.000</a:t>
                      </a:r>
                      <a:endParaRPr lang="de-DE"/>
                    </a:p>
                  </a:txBody>
                  <a:tcPr/>
                </a:tc>
              </a:tr>
              <a:tr h="370840">
                <a:tc>
                  <a:txBody>
                    <a:bodyPr/>
                    <a:lstStyle/>
                    <a:p>
                      <a:r>
                        <a:rPr lang="de-DE" smtClean="0"/>
                        <a:t>Benötigte Scheine</a:t>
                      </a:r>
                      <a:r>
                        <a:rPr lang="de-DE" baseline="0" smtClean="0"/>
                        <a:t> zur Absicherung</a:t>
                      </a:r>
                      <a:endParaRPr lang="de-DE"/>
                    </a:p>
                  </a:txBody>
                  <a:tcPr/>
                </a:tc>
                <a:tc>
                  <a:txBody>
                    <a:bodyPr/>
                    <a:lstStyle/>
                    <a:p>
                      <a:r>
                        <a:rPr lang="de-DE" smtClean="0"/>
                        <a:t>625</a:t>
                      </a:r>
                      <a:endParaRPr lang="de-DE"/>
                    </a:p>
                  </a:txBody>
                  <a:tcPr/>
                </a:tc>
              </a:tr>
              <a:tr h="370840">
                <a:tc>
                  <a:txBody>
                    <a:bodyPr/>
                    <a:lstStyle/>
                    <a:p>
                      <a:r>
                        <a:rPr lang="de-DE" smtClean="0"/>
                        <a:t>Aufwand für die Absicherung</a:t>
                      </a:r>
                      <a:endParaRPr lang="de-DE"/>
                    </a:p>
                  </a:txBody>
                  <a:tcPr/>
                </a:tc>
                <a:tc>
                  <a:txBody>
                    <a:bodyPr/>
                    <a:lstStyle/>
                    <a:p>
                      <a:r>
                        <a:rPr lang="de-DE" smtClean="0"/>
                        <a:t>€4.637</a:t>
                      </a:r>
                      <a:endParaRPr lang="de-DE"/>
                    </a:p>
                  </a:txBody>
                  <a:tcPr/>
                </a:tc>
              </a:tr>
              <a:tr h="370840">
                <a:tc>
                  <a:txBody>
                    <a:bodyPr/>
                    <a:lstStyle/>
                    <a:p>
                      <a:r>
                        <a:rPr lang="de-DE" smtClean="0"/>
                        <a:t>Aufwand</a:t>
                      </a:r>
                      <a:r>
                        <a:rPr lang="de-DE" baseline="0" smtClean="0"/>
                        <a:t> in Bezug auf Kapital</a:t>
                      </a:r>
                      <a:endParaRPr lang="de-DE"/>
                    </a:p>
                  </a:txBody>
                  <a:tcPr/>
                </a:tc>
                <a:tc>
                  <a:txBody>
                    <a:bodyPr/>
                    <a:lstStyle/>
                    <a:p>
                      <a:r>
                        <a:rPr lang="de-DE" smtClean="0"/>
                        <a:t>4,6%</a:t>
                      </a:r>
                      <a:endParaRPr lang="de-DE"/>
                    </a:p>
                  </a:txBody>
                  <a:tcPr/>
                </a:tc>
              </a:tr>
              <a:tr h="370840">
                <a:tc>
                  <a:txBody>
                    <a:bodyPr/>
                    <a:lstStyle/>
                    <a:p>
                      <a:r>
                        <a:rPr lang="de-DE" smtClean="0"/>
                        <a:t>Auszahlung bei DAX=12.000</a:t>
                      </a:r>
                      <a:endParaRPr lang="de-DE"/>
                    </a:p>
                  </a:txBody>
                  <a:tcPr/>
                </a:tc>
                <a:tc>
                  <a:txBody>
                    <a:bodyPr/>
                    <a:lstStyle/>
                    <a:p>
                      <a:r>
                        <a:rPr lang="de-DE" smtClean="0"/>
                        <a:t>625*(16000-12000)=€25.000</a:t>
                      </a:r>
                      <a:endParaRPr lang="de-DE"/>
                    </a:p>
                  </a:txBody>
                  <a:tcPr/>
                </a:tc>
              </a:tr>
              <a:tr h="370840">
                <a:tc gridSpan="2">
                  <a:txBody>
                    <a:bodyPr/>
                    <a:lstStyle/>
                    <a:p>
                      <a:pPr algn="ctr"/>
                      <a:r>
                        <a:rPr lang="de-DE" smtClean="0"/>
                        <a:t>!!! Schein verfälllt</a:t>
                      </a:r>
                      <a:r>
                        <a:rPr lang="de-DE" baseline="0" smtClean="0"/>
                        <a:t> Wertlos bei DAX = 16.000 !!! </a:t>
                      </a:r>
                    </a:p>
                    <a:p>
                      <a:pPr algn="ctr"/>
                      <a:r>
                        <a:rPr lang="de-DE" baseline="0" smtClean="0"/>
                        <a:t>(Bis dahin hat das Kapital eine Wertsteigerung von €6.666 erfahren) </a:t>
                      </a:r>
                      <a:endParaRPr lang="de-DE"/>
                    </a:p>
                  </a:txBody>
                  <a:tcPr/>
                </a:tc>
                <a:tc hMerge="1">
                  <a:txBody>
                    <a:bodyPr/>
                    <a:lstStyle/>
                    <a:p>
                      <a:endParaRPr lang="de-DE"/>
                    </a:p>
                  </a:txBody>
                  <a:tcPr/>
                </a:tc>
              </a:tr>
            </a:tbl>
          </a:graphicData>
        </a:graphic>
      </p:graphicFrame>
    </p:spTree>
    <p:extLst>
      <p:ext uri="{BB962C8B-B14F-4D97-AF65-F5344CB8AC3E}">
        <p14:creationId xmlns:p14="http://schemas.microsoft.com/office/powerpoint/2010/main" val="3236955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smtClean="0"/>
              <a:t>Depotsicherung  €100.00 mit OS Put</a:t>
            </a:r>
            <a:endParaRPr lang="de-DE" sz="3200"/>
          </a:p>
        </p:txBody>
      </p:sp>
      <p:sp>
        <p:nvSpPr>
          <p:cNvPr id="4" name="Datumsplatzhalter 3"/>
          <p:cNvSpPr>
            <a:spLocks noGrp="1"/>
          </p:cNvSpPr>
          <p:nvPr>
            <p:ph type="dt" sz="half" idx="10"/>
          </p:nvPr>
        </p:nvSpPr>
        <p:spPr>
          <a:xfrm>
            <a:off x="1187624" y="6381328"/>
            <a:ext cx="1905000" cy="457200"/>
          </a:xfrm>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endParaRPr lang="de-DE"/>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6</a:t>
            </a:fld>
            <a:endParaRPr lang="de-DE"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1997279472"/>
              </p:ext>
            </p:extLst>
          </p:nvPr>
        </p:nvGraphicFramePr>
        <p:xfrm>
          <a:off x="1182688" y="2017713"/>
          <a:ext cx="7772400" cy="3606800"/>
        </p:xfrm>
        <a:graphic>
          <a:graphicData uri="http://schemas.openxmlformats.org/drawingml/2006/table">
            <a:tbl>
              <a:tblPr firstRow="1" bandRow="1">
                <a:tableStyleId>{93296810-A885-4BE3-A3E7-6D5BEEA58F35}</a:tableStyleId>
              </a:tblPr>
              <a:tblGrid>
                <a:gridCol w="3886200"/>
                <a:gridCol w="3886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smtClean="0"/>
                        <a:t>DAX Optionsschein Put 15000 2023/07</a:t>
                      </a:r>
                    </a:p>
                  </a:txBody>
                  <a:tcPr/>
                </a:tc>
                <a:tc>
                  <a:txBody>
                    <a:bodyPr/>
                    <a:lstStyle/>
                    <a:p>
                      <a:r>
                        <a:rPr lang="de-DE" smtClean="0"/>
                        <a:t>DW7PNR</a:t>
                      </a:r>
                      <a:endParaRPr lang="de-DE"/>
                    </a:p>
                  </a:txBody>
                  <a:tcPr/>
                </a:tc>
              </a:tr>
              <a:tr h="370840">
                <a:tc>
                  <a:txBody>
                    <a:bodyPr/>
                    <a:lstStyle/>
                    <a:p>
                      <a:r>
                        <a:rPr lang="de-DE" smtClean="0"/>
                        <a:t>Basiswert</a:t>
                      </a:r>
                      <a:endParaRPr lang="de-DE"/>
                    </a:p>
                  </a:txBody>
                  <a:tcPr/>
                </a:tc>
                <a:tc>
                  <a:txBody>
                    <a:bodyPr/>
                    <a:lstStyle/>
                    <a:p>
                      <a:r>
                        <a:rPr lang="de-DE" smtClean="0"/>
                        <a:t>15.000 DAX</a:t>
                      </a:r>
                      <a:endParaRPr lang="de-DE"/>
                    </a:p>
                  </a:txBody>
                  <a:tcPr/>
                </a:tc>
              </a:tr>
              <a:tr h="370840">
                <a:tc>
                  <a:txBody>
                    <a:bodyPr/>
                    <a:lstStyle/>
                    <a:p>
                      <a:r>
                        <a:rPr lang="de-DE" smtClean="0"/>
                        <a:t>Bezugsverhältnis</a:t>
                      </a:r>
                      <a:endParaRPr lang="de-DE"/>
                    </a:p>
                  </a:txBody>
                  <a:tcPr/>
                </a:tc>
                <a:tc>
                  <a:txBody>
                    <a:bodyPr/>
                    <a:lstStyle/>
                    <a:p>
                      <a:r>
                        <a:rPr lang="de-DE" smtClean="0"/>
                        <a:t>100:1</a:t>
                      </a:r>
                      <a:endParaRPr lang="de-DE"/>
                    </a:p>
                  </a:txBody>
                  <a:tcPr/>
                </a:tc>
              </a:tr>
              <a:tr h="370840">
                <a:tc>
                  <a:txBody>
                    <a:bodyPr/>
                    <a:lstStyle/>
                    <a:p>
                      <a:r>
                        <a:rPr lang="de-DE" smtClean="0"/>
                        <a:t>Fälligkeit</a:t>
                      </a:r>
                      <a:endParaRPr lang="de-DE"/>
                    </a:p>
                  </a:txBody>
                  <a:tcPr/>
                </a:tc>
                <a:tc>
                  <a:txBody>
                    <a:bodyPr/>
                    <a:lstStyle/>
                    <a:p>
                      <a:r>
                        <a:rPr lang="de-DE" smtClean="0"/>
                        <a:t>19.07.23</a:t>
                      </a:r>
                      <a:endParaRPr lang="de-DE"/>
                    </a:p>
                  </a:txBody>
                  <a:tcPr/>
                </a:tc>
              </a:tr>
              <a:tr h="370840">
                <a:tc>
                  <a:txBody>
                    <a:bodyPr/>
                    <a:lstStyle/>
                    <a:p>
                      <a:r>
                        <a:rPr lang="de-DE" smtClean="0"/>
                        <a:t>Ask</a:t>
                      </a:r>
                      <a:endParaRPr lang="de-DE"/>
                    </a:p>
                  </a:txBody>
                  <a:tcPr/>
                </a:tc>
                <a:tc>
                  <a:txBody>
                    <a:bodyPr/>
                    <a:lstStyle/>
                    <a:p>
                      <a:r>
                        <a:rPr lang="de-DE" smtClean="0"/>
                        <a:t>6,220 (1 DAX</a:t>
                      </a:r>
                      <a:r>
                        <a:rPr lang="de-DE" baseline="0" smtClean="0"/>
                        <a:t> = €622)</a:t>
                      </a:r>
                      <a:endParaRPr lang="de-DE"/>
                    </a:p>
                  </a:txBody>
                  <a:tcPr/>
                </a:tc>
              </a:tr>
              <a:tr h="370840">
                <a:tc>
                  <a:txBody>
                    <a:bodyPr/>
                    <a:lstStyle/>
                    <a:p>
                      <a:r>
                        <a:rPr lang="de-DE" smtClean="0"/>
                        <a:t>Abzusicherndes</a:t>
                      </a:r>
                      <a:r>
                        <a:rPr lang="de-DE" baseline="0" smtClean="0"/>
                        <a:t>  Kapital</a:t>
                      </a:r>
                      <a:endParaRPr lang="de-DE"/>
                    </a:p>
                  </a:txBody>
                  <a:tcPr/>
                </a:tc>
                <a:tc>
                  <a:txBody>
                    <a:bodyPr/>
                    <a:lstStyle/>
                    <a:p>
                      <a:r>
                        <a:rPr lang="de-DE" smtClean="0"/>
                        <a:t>€100.000</a:t>
                      </a:r>
                      <a:endParaRPr lang="de-DE"/>
                    </a:p>
                  </a:txBody>
                  <a:tcPr/>
                </a:tc>
              </a:tr>
              <a:tr h="370840">
                <a:tc>
                  <a:txBody>
                    <a:bodyPr/>
                    <a:lstStyle/>
                    <a:p>
                      <a:r>
                        <a:rPr lang="de-DE" smtClean="0"/>
                        <a:t>Benötigte Scheine</a:t>
                      </a:r>
                      <a:r>
                        <a:rPr lang="de-DE" baseline="0" smtClean="0"/>
                        <a:t> zur Absicherung</a:t>
                      </a:r>
                      <a:endParaRPr lang="de-DE"/>
                    </a:p>
                  </a:txBody>
                  <a:tcPr/>
                </a:tc>
                <a:tc>
                  <a:txBody>
                    <a:bodyPr/>
                    <a:lstStyle/>
                    <a:p>
                      <a:r>
                        <a:rPr lang="de-DE" smtClean="0"/>
                        <a:t>667</a:t>
                      </a:r>
                      <a:endParaRPr lang="de-DE"/>
                    </a:p>
                  </a:txBody>
                  <a:tcPr/>
                </a:tc>
              </a:tr>
              <a:tr h="370840">
                <a:tc>
                  <a:txBody>
                    <a:bodyPr/>
                    <a:lstStyle/>
                    <a:p>
                      <a:r>
                        <a:rPr lang="de-DE" smtClean="0"/>
                        <a:t>Aufwand für die Absicherung</a:t>
                      </a:r>
                      <a:endParaRPr lang="de-DE"/>
                    </a:p>
                  </a:txBody>
                  <a:tcPr/>
                </a:tc>
                <a:tc>
                  <a:txBody>
                    <a:bodyPr/>
                    <a:lstStyle/>
                    <a:p>
                      <a:r>
                        <a:rPr lang="de-DE" smtClean="0"/>
                        <a:t>€4.146</a:t>
                      </a:r>
                      <a:endParaRPr lang="de-DE"/>
                    </a:p>
                  </a:txBody>
                  <a:tcPr/>
                </a:tc>
              </a:tr>
              <a:tr h="370840">
                <a:tc>
                  <a:txBody>
                    <a:bodyPr/>
                    <a:lstStyle/>
                    <a:p>
                      <a:r>
                        <a:rPr lang="de-DE" smtClean="0"/>
                        <a:t>Aufwand</a:t>
                      </a:r>
                      <a:r>
                        <a:rPr lang="de-DE" baseline="0" smtClean="0"/>
                        <a:t> in Bezug auf Kapital</a:t>
                      </a:r>
                      <a:endParaRPr lang="de-DE"/>
                    </a:p>
                  </a:txBody>
                  <a:tcPr/>
                </a:tc>
                <a:tc>
                  <a:txBody>
                    <a:bodyPr/>
                    <a:lstStyle/>
                    <a:p>
                      <a:r>
                        <a:rPr lang="de-DE" smtClean="0"/>
                        <a:t>4,1%</a:t>
                      </a:r>
                      <a:endParaRPr lang="de-DE"/>
                    </a:p>
                  </a:txBody>
                  <a:tcPr/>
                </a:tc>
              </a:tr>
            </a:tbl>
          </a:graphicData>
        </a:graphic>
      </p:graphicFrame>
    </p:spTree>
    <p:extLst>
      <p:ext uri="{BB962C8B-B14F-4D97-AF65-F5344CB8AC3E}">
        <p14:creationId xmlns:p14="http://schemas.microsoft.com/office/powerpoint/2010/main" val="3009436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smtClean="0"/>
              <a:t>Depotsicherung mit KO Short und OS Put (Vergleich)</a:t>
            </a:r>
            <a:endParaRPr lang="de-DE" sz="2400"/>
          </a:p>
        </p:txBody>
      </p:sp>
      <p:sp>
        <p:nvSpPr>
          <p:cNvPr id="4" name="Datumsplatzhalter 3"/>
          <p:cNvSpPr>
            <a:spLocks noGrp="1"/>
          </p:cNvSpPr>
          <p:nvPr>
            <p:ph type="dt" sz="half" idx="10"/>
          </p:nvPr>
        </p:nvSpPr>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endParaRPr lang="de-DE"/>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7</a:t>
            </a:fld>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721596557"/>
              </p:ext>
            </p:extLst>
          </p:nvPr>
        </p:nvGraphicFramePr>
        <p:xfrm>
          <a:off x="1182688" y="2017713"/>
          <a:ext cx="6845696" cy="4079240"/>
        </p:xfrm>
        <a:graphic>
          <a:graphicData uri="http://schemas.openxmlformats.org/drawingml/2006/table">
            <a:tbl>
              <a:tblPr firstRow="1" bandRow="1">
                <a:tableStyleId>{5C22544A-7EE6-4342-B048-85BDC9FD1C3A}</a:tableStyleId>
              </a:tblPr>
              <a:tblGrid>
                <a:gridCol w="3037650"/>
                <a:gridCol w="1863830"/>
                <a:gridCol w="1944216"/>
              </a:tblGrid>
              <a:tr h="370840">
                <a:tc>
                  <a:txBody>
                    <a:bodyPr/>
                    <a:lstStyle/>
                    <a:p>
                      <a:r>
                        <a:rPr lang="de-DE" smtClean="0"/>
                        <a:t>Depotsicherung</a:t>
                      </a:r>
                      <a:endParaRPr lang="de-DE"/>
                    </a:p>
                  </a:txBody>
                  <a:tcPr/>
                </a:tc>
                <a:tc>
                  <a:txBody>
                    <a:bodyPr/>
                    <a:lstStyle/>
                    <a:p>
                      <a:r>
                        <a:rPr lang="de-DE" smtClean="0"/>
                        <a:t>KO</a:t>
                      </a:r>
                      <a:r>
                        <a:rPr lang="de-DE" baseline="0" smtClean="0"/>
                        <a:t> Short</a:t>
                      </a:r>
                      <a:endParaRPr lang="de-DE"/>
                    </a:p>
                  </a:txBody>
                  <a:tcPr/>
                </a:tc>
                <a:tc>
                  <a:txBody>
                    <a:bodyPr/>
                    <a:lstStyle/>
                    <a:p>
                      <a:r>
                        <a:rPr lang="de-DE" smtClean="0"/>
                        <a:t>OS Put</a:t>
                      </a:r>
                      <a:endParaRPr lang="de-DE"/>
                    </a:p>
                  </a:txBody>
                  <a:tcPr/>
                </a:tc>
              </a:tr>
              <a:tr h="370840">
                <a:tc>
                  <a:txBody>
                    <a:bodyPr/>
                    <a:lstStyle/>
                    <a:p>
                      <a:r>
                        <a:rPr lang="de-DE" smtClean="0"/>
                        <a:t>Depot/Kapital </a:t>
                      </a:r>
                      <a:endParaRPr lang="de-DE"/>
                    </a:p>
                  </a:txBody>
                  <a:tcPr/>
                </a:tc>
                <a:tc>
                  <a:txBody>
                    <a:bodyPr/>
                    <a:lstStyle/>
                    <a:p>
                      <a:r>
                        <a:rPr lang="de-DE" smtClean="0"/>
                        <a:t>€100.000</a:t>
                      </a:r>
                      <a:endParaRPr lang="de-DE"/>
                    </a:p>
                  </a:txBody>
                  <a:tcPr/>
                </a:tc>
                <a:tc>
                  <a:txBody>
                    <a:bodyPr/>
                    <a:lstStyle/>
                    <a:p>
                      <a:r>
                        <a:rPr lang="de-DE" smtClean="0"/>
                        <a:t>€100.000</a:t>
                      </a:r>
                      <a:endParaRPr lang="de-DE"/>
                    </a:p>
                  </a:txBody>
                  <a:tcPr/>
                </a:tc>
              </a:tr>
              <a:tr h="370840">
                <a:tc>
                  <a:txBody>
                    <a:bodyPr/>
                    <a:lstStyle/>
                    <a:p>
                      <a:r>
                        <a:rPr lang="de-DE" smtClean="0"/>
                        <a:t>Basiswert</a:t>
                      </a:r>
                      <a:endParaRPr lang="de-DE"/>
                    </a:p>
                  </a:txBody>
                  <a:tcPr/>
                </a:tc>
                <a:tc>
                  <a:txBody>
                    <a:bodyPr/>
                    <a:lstStyle/>
                    <a:p>
                      <a:r>
                        <a:rPr lang="de-DE" smtClean="0"/>
                        <a:t>DAX 16.000</a:t>
                      </a:r>
                      <a:endParaRPr lang="de-DE"/>
                    </a:p>
                  </a:txBody>
                  <a:tcPr/>
                </a:tc>
                <a:tc>
                  <a:txBody>
                    <a:bodyPr/>
                    <a:lstStyle/>
                    <a:p>
                      <a:r>
                        <a:rPr lang="de-DE" smtClean="0"/>
                        <a:t>DAX 15.000</a:t>
                      </a:r>
                      <a:endParaRPr lang="de-DE"/>
                    </a:p>
                  </a:txBody>
                  <a:tcPr/>
                </a:tc>
              </a:tr>
              <a:tr h="370840">
                <a:tc>
                  <a:txBody>
                    <a:bodyPr/>
                    <a:lstStyle/>
                    <a:p>
                      <a:r>
                        <a:rPr lang="de-DE" smtClean="0"/>
                        <a:t>Fälligkeit</a:t>
                      </a:r>
                      <a:endParaRPr lang="de-DE"/>
                    </a:p>
                  </a:txBody>
                  <a:tcPr/>
                </a:tc>
                <a:tc>
                  <a:txBody>
                    <a:bodyPr/>
                    <a:lstStyle/>
                    <a:p>
                      <a:r>
                        <a:rPr lang="de-DE" smtClean="0"/>
                        <a:t>30.06.23</a:t>
                      </a:r>
                      <a:endParaRPr lang="de-DE"/>
                    </a:p>
                  </a:txBody>
                  <a:tcPr/>
                </a:tc>
                <a:tc>
                  <a:txBody>
                    <a:bodyPr/>
                    <a:lstStyle/>
                    <a:p>
                      <a:r>
                        <a:rPr lang="de-DE" smtClean="0"/>
                        <a:t>19.07.23</a:t>
                      </a:r>
                      <a:endParaRPr lang="de-DE"/>
                    </a:p>
                  </a:txBody>
                  <a:tcPr/>
                </a:tc>
              </a:tr>
              <a:tr h="370840">
                <a:tc>
                  <a:txBody>
                    <a:bodyPr/>
                    <a:lstStyle/>
                    <a:p>
                      <a:r>
                        <a:rPr lang="de-DE" smtClean="0"/>
                        <a:t>BV</a:t>
                      </a:r>
                      <a:endParaRPr lang="de-DE"/>
                    </a:p>
                  </a:txBody>
                  <a:tcPr/>
                </a:tc>
                <a:tc>
                  <a:txBody>
                    <a:bodyPr/>
                    <a:lstStyle/>
                    <a:p>
                      <a:r>
                        <a:rPr lang="de-DE" smtClean="0"/>
                        <a:t>0,01</a:t>
                      </a:r>
                      <a:endParaRPr lang="de-DE"/>
                    </a:p>
                  </a:txBody>
                  <a:tcPr/>
                </a:tc>
                <a:tc>
                  <a:txBody>
                    <a:bodyPr/>
                    <a:lstStyle/>
                    <a:p>
                      <a:r>
                        <a:rPr lang="de-DE" smtClean="0"/>
                        <a:t>0,01</a:t>
                      </a:r>
                      <a:endParaRPr lang="de-DE"/>
                    </a:p>
                  </a:txBody>
                  <a:tcPr/>
                </a:tc>
              </a:tr>
              <a:tr h="370840">
                <a:tc>
                  <a:txBody>
                    <a:bodyPr/>
                    <a:lstStyle/>
                    <a:p>
                      <a:r>
                        <a:rPr lang="de-DE" smtClean="0"/>
                        <a:t>Benötigte Scheine</a:t>
                      </a:r>
                      <a:endParaRPr lang="de-DE"/>
                    </a:p>
                  </a:txBody>
                  <a:tcPr/>
                </a:tc>
                <a:tc>
                  <a:txBody>
                    <a:bodyPr/>
                    <a:lstStyle/>
                    <a:p>
                      <a:r>
                        <a:rPr lang="de-DE" smtClean="0"/>
                        <a:t>625</a:t>
                      </a:r>
                      <a:endParaRPr lang="de-DE"/>
                    </a:p>
                  </a:txBody>
                  <a:tcPr/>
                </a:tc>
                <a:tc>
                  <a:txBody>
                    <a:bodyPr/>
                    <a:lstStyle/>
                    <a:p>
                      <a:r>
                        <a:rPr lang="de-DE" smtClean="0"/>
                        <a:t>667</a:t>
                      </a:r>
                      <a:endParaRPr lang="de-DE"/>
                    </a:p>
                  </a:txBody>
                  <a:tcPr/>
                </a:tc>
              </a:tr>
              <a:tr h="370840">
                <a:tc>
                  <a:txBody>
                    <a:bodyPr/>
                    <a:lstStyle/>
                    <a:p>
                      <a:r>
                        <a:rPr lang="de-DE" smtClean="0"/>
                        <a:t>Ask-Preis</a:t>
                      </a:r>
                      <a:endParaRPr lang="de-DE"/>
                    </a:p>
                  </a:txBody>
                  <a:tcPr/>
                </a:tc>
                <a:tc>
                  <a:txBody>
                    <a:bodyPr/>
                    <a:lstStyle/>
                    <a:p>
                      <a:r>
                        <a:rPr lang="de-DE" smtClean="0"/>
                        <a:t>€7,42</a:t>
                      </a:r>
                      <a:endParaRPr lang="de-DE"/>
                    </a:p>
                  </a:txBody>
                  <a:tcPr/>
                </a:tc>
                <a:tc>
                  <a:txBody>
                    <a:bodyPr/>
                    <a:lstStyle/>
                    <a:p>
                      <a:r>
                        <a:rPr lang="de-DE" smtClean="0"/>
                        <a:t>€6,22</a:t>
                      </a:r>
                      <a:endParaRPr lang="de-DE"/>
                    </a:p>
                  </a:txBody>
                  <a:tcPr/>
                </a:tc>
              </a:tr>
              <a:tr h="370840">
                <a:tc>
                  <a:txBody>
                    <a:bodyPr/>
                    <a:lstStyle/>
                    <a:p>
                      <a:r>
                        <a:rPr lang="de-DE" smtClean="0"/>
                        <a:t>Aufwand</a:t>
                      </a:r>
                      <a:endParaRPr lang="de-DE"/>
                    </a:p>
                  </a:txBody>
                  <a:tcPr/>
                </a:tc>
                <a:tc>
                  <a:txBody>
                    <a:bodyPr/>
                    <a:lstStyle/>
                    <a:p>
                      <a:r>
                        <a:rPr lang="de-DE" smtClean="0"/>
                        <a:t>€4.637 (4,64%) </a:t>
                      </a:r>
                      <a:endParaRPr lang="de-DE"/>
                    </a:p>
                  </a:txBody>
                  <a:tcPr/>
                </a:tc>
                <a:tc>
                  <a:txBody>
                    <a:bodyPr/>
                    <a:lstStyle/>
                    <a:p>
                      <a:r>
                        <a:rPr lang="de-DE" smtClean="0"/>
                        <a:t>€4.146 (4,1%)</a:t>
                      </a:r>
                      <a:endParaRPr lang="de-DE"/>
                    </a:p>
                  </a:txBody>
                  <a:tcPr/>
                </a:tc>
              </a:tr>
              <a:tr h="370840">
                <a:tc>
                  <a:txBody>
                    <a:bodyPr/>
                    <a:lstStyle/>
                    <a:p>
                      <a:r>
                        <a:rPr lang="de-DE" smtClean="0"/>
                        <a:t>Auszahlung</a:t>
                      </a:r>
                      <a:r>
                        <a:rPr lang="de-DE" baseline="0" smtClean="0"/>
                        <a:t> bei DAX 12.000</a:t>
                      </a:r>
                      <a:endParaRPr lang="de-DE"/>
                    </a:p>
                  </a:txBody>
                  <a:tcPr/>
                </a:tc>
                <a:tc>
                  <a:txBody>
                    <a:bodyPr/>
                    <a:lstStyle/>
                    <a:p>
                      <a:r>
                        <a:rPr lang="de-DE" smtClean="0"/>
                        <a:t>€25.000</a:t>
                      </a:r>
                      <a:endParaRPr lang="de-DE"/>
                    </a:p>
                  </a:txBody>
                  <a:tcPr/>
                </a:tc>
                <a:tc>
                  <a:txBody>
                    <a:bodyPr/>
                    <a:lstStyle/>
                    <a:p>
                      <a:r>
                        <a:rPr lang="de-DE" smtClean="0"/>
                        <a:t>€20.010</a:t>
                      </a:r>
                      <a:endParaRPr lang="de-DE"/>
                    </a:p>
                  </a:txBody>
                  <a:tcPr/>
                </a:tc>
              </a:tr>
              <a:tr h="370840">
                <a:tc>
                  <a:txBody>
                    <a:bodyPr/>
                    <a:lstStyle/>
                    <a:p>
                      <a:r>
                        <a:rPr lang="de-DE" smtClean="0"/>
                        <a:t>Netto—Ergebnis</a:t>
                      </a:r>
                      <a:endParaRPr lang="de-DE"/>
                    </a:p>
                  </a:txBody>
                  <a:tcPr/>
                </a:tc>
                <a:tc>
                  <a:txBody>
                    <a:bodyPr/>
                    <a:lstStyle/>
                    <a:p>
                      <a:r>
                        <a:rPr lang="de-DE" smtClean="0"/>
                        <a:t>€20.363 (339%</a:t>
                      </a:r>
                      <a:endParaRPr lang="de-DE"/>
                    </a:p>
                  </a:txBody>
                  <a:tcPr/>
                </a:tc>
                <a:tc>
                  <a:txBody>
                    <a:bodyPr/>
                    <a:lstStyle/>
                    <a:p>
                      <a:r>
                        <a:rPr lang="de-DE" smtClean="0"/>
                        <a:t>€15.864 (182%)</a:t>
                      </a:r>
                      <a:endParaRPr lang="de-DE"/>
                    </a:p>
                  </a:txBody>
                  <a:tcPr/>
                </a:tc>
              </a:tr>
              <a:tr h="370840">
                <a:tc>
                  <a:txBody>
                    <a:bodyPr/>
                    <a:lstStyle/>
                    <a:p>
                      <a:r>
                        <a:rPr lang="de-DE" smtClean="0"/>
                        <a:t>Verfällt wertlos</a:t>
                      </a:r>
                      <a:endParaRPr lang="de-DE"/>
                    </a:p>
                  </a:txBody>
                  <a:tcPr/>
                </a:tc>
                <a:tc>
                  <a:txBody>
                    <a:bodyPr/>
                    <a:lstStyle/>
                    <a:p>
                      <a:r>
                        <a:rPr lang="de-DE" smtClean="0"/>
                        <a:t>Bei DAX 16.000</a:t>
                      </a:r>
                      <a:endParaRPr lang="de-DE"/>
                    </a:p>
                  </a:txBody>
                  <a:tcPr/>
                </a:tc>
                <a:tc>
                  <a:txBody>
                    <a:bodyPr/>
                    <a:lstStyle/>
                    <a:p>
                      <a:endParaRPr lang="de-DE"/>
                    </a:p>
                  </a:txBody>
                  <a:tcPr/>
                </a:tc>
              </a:tr>
            </a:tbl>
          </a:graphicData>
        </a:graphic>
      </p:graphicFrame>
    </p:spTree>
    <p:extLst>
      <p:ext uri="{BB962C8B-B14F-4D97-AF65-F5344CB8AC3E}">
        <p14:creationId xmlns:p14="http://schemas.microsoft.com/office/powerpoint/2010/main" val="2863378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smtClean="0"/>
              <a:t>Spekulation €100.00 mit KO Long</a:t>
            </a:r>
            <a:endParaRPr lang="de-DE" sz="3200"/>
          </a:p>
        </p:txBody>
      </p:sp>
      <p:sp>
        <p:nvSpPr>
          <p:cNvPr id="4" name="Datumsplatzhalter 3"/>
          <p:cNvSpPr>
            <a:spLocks noGrp="1"/>
          </p:cNvSpPr>
          <p:nvPr>
            <p:ph type="dt" sz="half" idx="10"/>
          </p:nvPr>
        </p:nvSpPr>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endParaRPr lang="de-DE"/>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8</a:t>
            </a:fld>
            <a:endParaRPr lang="de-DE"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3357977899"/>
              </p:ext>
            </p:extLst>
          </p:nvPr>
        </p:nvGraphicFramePr>
        <p:xfrm>
          <a:off x="1187624" y="1781166"/>
          <a:ext cx="7488832" cy="5016243"/>
        </p:xfrm>
        <a:graphic>
          <a:graphicData uri="http://schemas.openxmlformats.org/drawingml/2006/table">
            <a:tbl>
              <a:tblPr firstRow="1" bandRow="1">
                <a:tableStyleId>{93296810-A885-4BE3-A3E7-6D5BEEA58F35}</a:tableStyleId>
              </a:tblPr>
              <a:tblGrid>
                <a:gridCol w="3744416"/>
                <a:gridCol w="3744416"/>
              </a:tblGrid>
              <a:tr h="328458">
                <a:tc>
                  <a:txBody>
                    <a:bodyPr/>
                    <a:lstStyle/>
                    <a:p>
                      <a:r>
                        <a:rPr lang="nn-NO" b="1" smtClean="0"/>
                        <a:t>DAX Turbo L 14000 2023/06 </a:t>
                      </a:r>
                      <a:endParaRPr lang="nn-NO" b="1"/>
                    </a:p>
                  </a:txBody>
                  <a:tcPr/>
                </a:tc>
                <a:tc>
                  <a:txBody>
                    <a:bodyPr/>
                    <a:lstStyle/>
                    <a:p>
                      <a:r>
                        <a:rPr lang="de-DE" smtClean="0"/>
                        <a:t>DW8W07</a:t>
                      </a:r>
                      <a:endParaRPr lang="de-DE"/>
                    </a:p>
                  </a:txBody>
                  <a:tcPr/>
                </a:tc>
              </a:tr>
              <a:tr h="328458">
                <a:tc>
                  <a:txBody>
                    <a:bodyPr/>
                    <a:lstStyle/>
                    <a:p>
                      <a:r>
                        <a:rPr lang="de-DE" smtClean="0"/>
                        <a:t>Basiswert</a:t>
                      </a:r>
                      <a:endParaRPr lang="de-DE"/>
                    </a:p>
                  </a:txBody>
                  <a:tcPr/>
                </a:tc>
                <a:tc>
                  <a:txBody>
                    <a:bodyPr/>
                    <a:lstStyle/>
                    <a:p>
                      <a:r>
                        <a:rPr lang="de-DE" smtClean="0"/>
                        <a:t>14.000 DAX</a:t>
                      </a:r>
                      <a:endParaRPr lang="de-DE"/>
                    </a:p>
                  </a:txBody>
                  <a:tcPr/>
                </a:tc>
              </a:tr>
              <a:tr h="328458">
                <a:tc>
                  <a:txBody>
                    <a:bodyPr/>
                    <a:lstStyle/>
                    <a:p>
                      <a:r>
                        <a:rPr lang="de-DE" smtClean="0"/>
                        <a:t>Bezugsverhältnis</a:t>
                      </a:r>
                      <a:endParaRPr lang="de-DE"/>
                    </a:p>
                  </a:txBody>
                  <a:tcPr/>
                </a:tc>
                <a:tc>
                  <a:txBody>
                    <a:bodyPr/>
                    <a:lstStyle/>
                    <a:p>
                      <a:r>
                        <a:rPr lang="de-DE" smtClean="0"/>
                        <a:t>100:1</a:t>
                      </a:r>
                      <a:endParaRPr lang="de-DE"/>
                    </a:p>
                  </a:txBody>
                  <a:tcPr/>
                </a:tc>
              </a:tr>
              <a:tr h="328458">
                <a:tc>
                  <a:txBody>
                    <a:bodyPr/>
                    <a:lstStyle/>
                    <a:p>
                      <a:r>
                        <a:rPr lang="de-DE" smtClean="0"/>
                        <a:t>Fälligkeit</a:t>
                      </a:r>
                      <a:endParaRPr lang="de-DE"/>
                    </a:p>
                  </a:txBody>
                  <a:tcPr/>
                </a:tc>
                <a:tc>
                  <a:txBody>
                    <a:bodyPr/>
                    <a:lstStyle/>
                    <a:p>
                      <a:r>
                        <a:rPr lang="de-DE" smtClean="0"/>
                        <a:t>30.06.23</a:t>
                      </a:r>
                      <a:endParaRPr lang="de-DE"/>
                    </a:p>
                  </a:txBody>
                  <a:tcPr/>
                </a:tc>
              </a:tr>
              <a:tr h="328458">
                <a:tc>
                  <a:txBody>
                    <a:bodyPr/>
                    <a:lstStyle/>
                    <a:p>
                      <a:r>
                        <a:rPr lang="de-DE" smtClean="0"/>
                        <a:t>Ask</a:t>
                      </a:r>
                      <a:endParaRPr lang="de-DE"/>
                    </a:p>
                  </a:txBody>
                  <a:tcPr/>
                </a:tc>
                <a:tc>
                  <a:txBody>
                    <a:bodyPr/>
                    <a:lstStyle/>
                    <a:p>
                      <a:r>
                        <a:rPr lang="de-DE" smtClean="0"/>
                        <a:t>€14,080</a:t>
                      </a:r>
                      <a:r>
                        <a:rPr lang="de-DE" baseline="0" smtClean="0"/>
                        <a:t> </a:t>
                      </a:r>
                      <a:r>
                        <a:rPr lang="de-DE" smtClean="0"/>
                        <a:t>(1 DAX</a:t>
                      </a:r>
                      <a:r>
                        <a:rPr lang="de-DE" baseline="0" smtClean="0"/>
                        <a:t> = €1.408)</a:t>
                      </a:r>
                      <a:endParaRPr lang="de-DE"/>
                    </a:p>
                  </a:txBody>
                  <a:tcPr/>
                </a:tc>
              </a:tr>
              <a:tr h="328458">
                <a:tc>
                  <a:txBody>
                    <a:bodyPr/>
                    <a:lstStyle/>
                    <a:p>
                      <a:r>
                        <a:rPr lang="de-DE" smtClean="0"/>
                        <a:t>Anfangsk</a:t>
                      </a:r>
                      <a:r>
                        <a:rPr lang="de-DE" baseline="0" smtClean="0"/>
                        <a:t>apital</a:t>
                      </a:r>
                      <a:endParaRPr lang="de-DE"/>
                    </a:p>
                  </a:txBody>
                  <a:tcPr/>
                </a:tc>
                <a:tc>
                  <a:txBody>
                    <a:bodyPr/>
                    <a:lstStyle/>
                    <a:p>
                      <a:r>
                        <a:rPr lang="de-DE" smtClean="0"/>
                        <a:t>€100.000</a:t>
                      </a:r>
                      <a:endParaRPr lang="de-DE"/>
                    </a:p>
                  </a:txBody>
                  <a:tcPr/>
                </a:tc>
              </a:tr>
              <a:tr h="328458">
                <a:tc>
                  <a:txBody>
                    <a:bodyPr/>
                    <a:lstStyle/>
                    <a:p>
                      <a:r>
                        <a:rPr lang="de-DE" smtClean="0"/>
                        <a:t>Benötigte Scheine</a:t>
                      </a:r>
                      <a:endParaRPr lang="de-DE"/>
                    </a:p>
                  </a:txBody>
                  <a:tcPr/>
                </a:tc>
                <a:tc>
                  <a:txBody>
                    <a:bodyPr/>
                    <a:lstStyle/>
                    <a:p>
                      <a:r>
                        <a:rPr lang="de-DE" smtClean="0"/>
                        <a:t>714</a:t>
                      </a:r>
                      <a:endParaRPr lang="de-DE"/>
                    </a:p>
                  </a:txBody>
                  <a:tcPr/>
                </a:tc>
              </a:tr>
              <a:tr h="328458">
                <a:tc>
                  <a:txBody>
                    <a:bodyPr/>
                    <a:lstStyle/>
                    <a:p>
                      <a:r>
                        <a:rPr lang="de-DE" smtClean="0"/>
                        <a:t>Aufwand für die Spekulatiom</a:t>
                      </a:r>
                      <a:endParaRPr lang="de-DE"/>
                    </a:p>
                  </a:txBody>
                  <a:tcPr/>
                </a:tc>
                <a:tc>
                  <a:txBody>
                    <a:bodyPr/>
                    <a:lstStyle/>
                    <a:p>
                      <a:r>
                        <a:rPr lang="de-DE" smtClean="0"/>
                        <a:t>€10.053</a:t>
                      </a:r>
                      <a:endParaRPr lang="de-DE"/>
                    </a:p>
                  </a:txBody>
                  <a:tcPr/>
                </a:tc>
              </a:tr>
              <a:tr h="328458">
                <a:tc>
                  <a:txBody>
                    <a:bodyPr/>
                    <a:lstStyle/>
                    <a:p>
                      <a:r>
                        <a:rPr lang="de-DE" smtClean="0"/>
                        <a:t>Aufwand</a:t>
                      </a:r>
                      <a:r>
                        <a:rPr lang="de-DE" baseline="0" smtClean="0"/>
                        <a:t> in Bezug auf Kapital</a:t>
                      </a:r>
                      <a:endParaRPr lang="de-DE"/>
                    </a:p>
                  </a:txBody>
                  <a:tcPr/>
                </a:tc>
                <a:tc>
                  <a:txBody>
                    <a:bodyPr/>
                    <a:lstStyle/>
                    <a:p>
                      <a:r>
                        <a:rPr lang="de-DE" smtClean="0"/>
                        <a:t>10,1%</a:t>
                      </a:r>
                      <a:endParaRPr lang="de-DE"/>
                    </a:p>
                  </a:txBody>
                  <a:tcPr/>
                </a:tc>
              </a:tr>
              <a:tr h="574801">
                <a:tc>
                  <a:txBody>
                    <a:bodyPr/>
                    <a:lstStyle/>
                    <a:p>
                      <a:r>
                        <a:rPr lang="de-DE" smtClean="0"/>
                        <a:t>Auszahlung bei DAX=18.000</a:t>
                      </a:r>
                      <a:endParaRPr lang="de-DE"/>
                    </a:p>
                  </a:txBody>
                  <a:tcPr/>
                </a:tc>
                <a:tc>
                  <a:txBody>
                    <a:bodyPr/>
                    <a:lstStyle/>
                    <a:p>
                      <a:r>
                        <a:rPr lang="de-DE" smtClean="0"/>
                        <a:t>714*(18000-14000)/100=€28.560</a:t>
                      </a:r>
                      <a:endParaRPr lang="de-DE"/>
                    </a:p>
                  </a:txBody>
                  <a:tcPr/>
                </a:tc>
              </a:tr>
              <a:tr h="574801">
                <a:tc>
                  <a:txBody>
                    <a:bodyPr/>
                    <a:lstStyle/>
                    <a:p>
                      <a:r>
                        <a:rPr lang="de-DE" smtClean="0"/>
                        <a:t>Netto-Ergebnis:</a:t>
                      </a:r>
                      <a:endParaRPr lang="de-DE"/>
                    </a:p>
                  </a:txBody>
                  <a:tcPr/>
                </a:tc>
                <a:tc>
                  <a:txBody>
                    <a:bodyPr/>
                    <a:lstStyle/>
                    <a:p>
                      <a:r>
                        <a:rPr lang="de-DE" smtClean="0"/>
                        <a:t>€28.560-€10.053=€18.507=184%</a:t>
                      </a:r>
                      <a:endParaRPr lang="de-DE"/>
                    </a:p>
                  </a:txBody>
                  <a:tcPr/>
                </a:tc>
              </a:tr>
              <a:tr h="574801">
                <a:tc gridSpan="2">
                  <a:txBody>
                    <a:bodyPr/>
                    <a:lstStyle/>
                    <a:p>
                      <a:pPr algn="ctr"/>
                      <a:r>
                        <a:rPr lang="de-DE" sz="1400" smtClean="0"/>
                        <a:t>!!! Schein verfälllt</a:t>
                      </a:r>
                      <a:r>
                        <a:rPr lang="de-DE" sz="1400" baseline="0" smtClean="0"/>
                        <a:t> Wertlos bei DAX = 14.000 !!! </a:t>
                      </a:r>
                    </a:p>
                    <a:p>
                      <a:pPr algn="ctr"/>
                      <a:r>
                        <a:rPr lang="de-DE" sz="1400" baseline="0" smtClean="0"/>
                        <a:t>(Bis dahin hat das Kapital einen Verlust von €10.000 erfahren) </a:t>
                      </a:r>
                      <a:endParaRPr lang="de-DE" sz="1400"/>
                    </a:p>
                  </a:txBody>
                  <a:tcPr/>
                </a:tc>
                <a:tc hMerge="1">
                  <a:txBody>
                    <a:bodyPr/>
                    <a:lstStyle/>
                    <a:p>
                      <a:endParaRPr lang="de-DE"/>
                    </a:p>
                  </a:txBody>
                  <a:tcPr/>
                </a:tc>
              </a:tr>
            </a:tbl>
          </a:graphicData>
        </a:graphic>
      </p:graphicFrame>
    </p:spTree>
    <p:extLst>
      <p:ext uri="{BB962C8B-B14F-4D97-AF65-F5344CB8AC3E}">
        <p14:creationId xmlns:p14="http://schemas.microsoft.com/office/powerpoint/2010/main" val="1219839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smtClean="0"/>
              <a:t>Spekulation €100.00 OS Call</a:t>
            </a:r>
            <a:endParaRPr lang="de-DE" sz="3200"/>
          </a:p>
        </p:txBody>
      </p:sp>
      <p:sp>
        <p:nvSpPr>
          <p:cNvPr id="4" name="Datumsplatzhalter 3"/>
          <p:cNvSpPr>
            <a:spLocks noGrp="1"/>
          </p:cNvSpPr>
          <p:nvPr>
            <p:ph type="dt" sz="half" idx="10"/>
          </p:nvPr>
        </p:nvSpPr>
        <p:spPr/>
        <p:txBody>
          <a:bodyPr/>
          <a:lstStyle/>
          <a:p>
            <a:pPr>
              <a:defRPr/>
            </a:pPr>
            <a:r>
              <a:rPr lang="de-DE" smtClean="0"/>
              <a:t>18.01.2023</a:t>
            </a:r>
            <a:endParaRPr lang="de-DE" dirty="0"/>
          </a:p>
        </p:txBody>
      </p:sp>
      <p:sp>
        <p:nvSpPr>
          <p:cNvPr id="5" name="Fußzeilenplatzhalter 4"/>
          <p:cNvSpPr>
            <a:spLocks noGrp="1"/>
          </p:cNvSpPr>
          <p:nvPr>
            <p:ph type="ftr" sz="quarter" idx="11"/>
          </p:nvPr>
        </p:nvSpPr>
        <p:spPr/>
        <p:txBody>
          <a:bodyPr/>
          <a:lstStyle/>
          <a:p>
            <a:pPr>
              <a:defRPr/>
            </a:pPr>
            <a:r>
              <a:rPr lang="de-DE" smtClean="0"/>
              <a:t>  Optionsscheine und Knock-Outs </a:t>
            </a:r>
            <a:endParaRPr lang="de-DE"/>
          </a:p>
        </p:txBody>
      </p:sp>
      <p:sp>
        <p:nvSpPr>
          <p:cNvPr id="6" name="Foliennummernplatzhalter 5"/>
          <p:cNvSpPr>
            <a:spLocks noGrp="1"/>
          </p:cNvSpPr>
          <p:nvPr>
            <p:ph type="sldNum" sz="quarter" idx="12"/>
          </p:nvPr>
        </p:nvSpPr>
        <p:spPr/>
        <p:txBody>
          <a:bodyPr/>
          <a:lstStyle/>
          <a:p>
            <a:pPr>
              <a:defRPr/>
            </a:pPr>
            <a:fld id="{A5C3DF98-DB62-4A22-AF55-614C114DEEB9}" type="slidenum">
              <a:rPr lang="de-DE" smtClean="0"/>
              <a:pPr>
                <a:defRPr/>
              </a:pPr>
              <a:t>9</a:t>
            </a:fld>
            <a:endParaRPr lang="de-DE" dirty="0"/>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798363461"/>
              </p:ext>
            </p:extLst>
          </p:nvPr>
        </p:nvGraphicFramePr>
        <p:xfrm>
          <a:off x="1182688" y="2017713"/>
          <a:ext cx="7772400" cy="4348480"/>
        </p:xfrm>
        <a:graphic>
          <a:graphicData uri="http://schemas.openxmlformats.org/drawingml/2006/table">
            <a:tbl>
              <a:tblPr firstRow="1" bandRow="1">
                <a:tableStyleId>{93296810-A885-4BE3-A3E7-6D5BEEA58F35}</a:tableStyleId>
              </a:tblPr>
              <a:tblGrid>
                <a:gridCol w="3886200"/>
                <a:gridCol w="3886200"/>
              </a:tblGrid>
              <a:tr h="370840">
                <a:tc>
                  <a:txBody>
                    <a:bodyPr/>
                    <a:lstStyle/>
                    <a:p>
                      <a:r>
                        <a:rPr lang="de-DE" b="1" smtClean="0"/>
                        <a:t>DAX Optionsschein Call 15000 2023/07</a:t>
                      </a:r>
                      <a:endParaRPr lang="de-DE" b="1"/>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smtClean="0"/>
                        <a:t>SQ10C3</a:t>
                      </a:r>
                    </a:p>
                    <a:p>
                      <a:pPr marL="0" marR="0" indent="0" algn="l" defTabSz="914400" rtl="0" eaLnBrk="1" fontAlgn="auto" latinLnBrk="0" hangingPunct="1">
                        <a:lnSpc>
                          <a:spcPct val="100000"/>
                        </a:lnSpc>
                        <a:spcBef>
                          <a:spcPts val="0"/>
                        </a:spcBef>
                        <a:spcAft>
                          <a:spcPts val="0"/>
                        </a:spcAft>
                        <a:buClrTx/>
                        <a:buSzTx/>
                        <a:buFontTx/>
                        <a:buNone/>
                        <a:tabLst/>
                        <a:defRPr/>
                      </a:pPr>
                      <a:endParaRPr lang="de-DE" b="1" smtClean="0"/>
                    </a:p>
                  </a:txBody>
                  <a:tcPr/>
                </a:tc>
              </a:tr>
              <a:tr h="370840">
                <a:tc>
                  <a:txBody>
                    <a:bodyPr/>
                    <a:lstStyle/>
                    <a:p>
                      <a:r>
                        <a:rPr lang="de-DE" smtClean="0"/>
                        <a:t>Basiswert</a:t>
                      </a:r>
                      <a:endParaRPr lang="de-DE"/>
                    </a:p>
                  </a:txBody>
                  <a:tcPr/>
                </a:tc>
                <a:tc>
                  <a:txBody>
                    <a:bodyPr/>
                    <a:lstStyle/>
                    <a:p>
                      <a:r>
                        <a:rPr lang="de-DE" smtClean="0"/>
                        <a:t>15.000 DAX</a:t>
                      </a:r>
                      <a:endParaRPr lang="de-DE"/>
                    </a:p>
                  </a:txBody>
                  <a:tcPr/>
                </a:tc>
              </a:tr>
              <a:tr h="370840">
                <a:tc>
                  <a:txBody>
                    <a:bodyPr/>
                    <a:lstStyle/>
                    <a:p>
                      <a:r>
                        <a:rPr lang="de-DE" smtClean="0"/>
                        <a:t>Bezugsverhältnis</a:t>
                      </a:r>
                      <a:endParaRPr lang="de-DE"/>
                    </a:p>
                  </a:txBody>
                  <a:tcPr/>
                </a:tc>
                <a:tc>
                  <a:txBody>
                    <a:bodyPr/>
                    <a:lstStyle/>
                    <a:p>
                      <a:r>
                        <a:rPr lang="de-DE" smtClean="0"/>
                        <a:t>100:1</a:t>
                      </a:r>
                      <a:endParaRPr lang="de-DE"/>
                    </a:p>
                  </a:txBody>
                  <a:tcPr/>
                </a:tc>
              </a:tr>
              <a:tr h="370840">
                <a:tc>
                  <a:txBody>
                    <a:bodyPr/>
                    <a:lstStyle/>
                    <a:p>
                      <a:r>
                        <a:rPr lang="de-DE" smtClean="0"/>
                        <a:t>Fälligkeit</a:t>
                      </a:r>
                      <a:endParaRPr lang="de-DE"/>
                    </a:p>
                  </a:txBody>
                  <a:tcPr/>
                </a:tc>
                <a:tc>
                  <a:txBody>
                    <a:bodyPr/>
                    <a:lstStyle/>
                    <a:p>
                      <a:r>
                        <a:rPr lang="de-DE" smtClean="0"/>
                        <a:t>21.07.23</a:t>
                      </a:r>
                      <a:endParaRPr lang="de-DE"/>
                    </a:p>
                  </a:txBody>
                  <a:tcPr/>
                </a:tc>
              </a:tr>
              <a:tr h="370840">
                <a:tc>
                  <a:txBody>
                    <a:bodyPr/>
                    <a:lstStyle/>
                    <a:p>
                      <a:r>
                        <a:rPr lang="de-DE" smtClean="0"/>
                        <a:t>Ask</a:t>
                      </a:r>
                      <a:endParaRPr lang="de-DE"/>
                    </a:p>
                  </a:txBody>
                  <a:tcPr/>
                </a:tc>
                <a:tc>
                  <a:txBody>
                    <a:bodyPr/>
                    <a:lstStyle/>
                    <a:p>
                      <a:r>
                        <a:rPr lang="de-DE" smtClean="0"/>
                        <a:t>€10,88</a:t>
                      </a:r>
                      <a:r>
                        <a:rPr lang="de-DE" baseline="0" smtClean="0"/>
                        <a:t> </a:t>
                      </a:r>
                      <a:r>
                        <a:rPr lang="de-DE" smtClean="0"/>
                        <a:t>(1 DAX</a:t>
                      </a:r>
                      <a:r>
                        <a:rPr lang="de-DE" baseline="0" smtClean="0"/>
                        <a:t> = €1.088)</a:t>
                      </a:r>
                      <a:endParaRPr lang="de-DE"/>
                    </a:p>
                  </a:txBody>
                  <a:tcPr/>
                </a:tc>
              </a:tr>
              <a:tr h="370840">
                <a:tc>
                  <a:txBody>
                    <a:bodyPr/>
                    <a:lstStyle/>
                    <a:p>
                      <a:r>
                        <a:rPr lang="de-DE" smtClean="0"/>
                        <a:t>Anfangsk</a:t>
                      </a:r>
                      <a:r>
                        <a:rPr lang="de-DE" baseline="0" smtClean="0"/>
                        <a:t>apital</a:t>
                      </a:r>
                      <a:endParaRPr lang="de-DE"/>
                    </a:p>
                  </a:txBody>
                  <a:tcPr/>
                </a:tc>
                <a:tc>
                  <a:txBody>
                    <a:bodyPr/>
                    <a:lstStyle/>
                    <a:p>
                      <a:r>
                        <a:rPr lang="de-DE" smtClean="0"/>
                        <a:t>€100.000</a:t>
                      </a:r>
                      <a:endParaRPr lang="de-DE"/>
                    </a:p>
                  </a:txBody>
                  <a:tcPr/>
                </a:tc>
              </a:tr>
              <a:tr h="370840">
                <a:tc>
                  <a:txBody>
                    <a:bodyPr/>
                    <a:lstStyle/>
                    <a:p>
                      <a:r>
                        <a:rPr lang="de-DE" smtClean="0"/>
                        <a:t>Benötigte Scheine</a:t>
                      </a:r>
                      <a:endParaRPr lang="de-DE"/>
                    </a:p>
                  </a:txBody>
                  <a:tcPr/>
                </a:tc>
                <a:tc>
                  <a:txBody>
                    <a:bodyPr/>
                    <a:lstStyle/>
                    <a:p>
                      <a:r>
                        <a:rPr lang="de-DE" smtClean="0"/>
                        <a:t>667</a:t>
                      </a:r>
                      <a:endParaRPr lang="de-DE"/>
                    </a:p>
                  </a:txBody>
                  <a:tcPr/>
                </a:tc>
              </a:tr>
              <a:tr h="370840">
                <a:tc>
                  <a:txBody>
                    <a:bodyPr/>
                    <a:lstStyle/>
                    <a:p>
                      <a:r>
                        <a:rPr lang="de-DE" smtClean="0"/>
                        <a:t>Aufwand für die Spekulation</a:t>
                      </a:r>
                    </a:p>
                  </a:txBody>
                  <a:tcPr/>
                </a:tc>
                <a:tc>
                  <a:txBody>
                    <a:bodyPr/>
                    <a:lstStyle/>
                    <a:p>
                      <a:r>
                        <a:rPr lang="de-DE" smtClean="0"/>
                        <a:t>€7.256</a:t>
                      </a:r>
                      <a:endParaRPr lang="de-DE"/>
                    </a:p>
                  </a:txBody>
                  <a:tcPr/>
                </a:tc>
              </a:tr>
              <a:tr h="370840">
                <a:tc>
                  <a:txBody>
                    <a:bodyPr/>
                    <a:lstStyle/>
                    <a:p>
                      <a:r>
                        <a:rPr lang="de-DE" smtClean="0"/>
                        <a:t>Aufwand</a:t>
                      </a:r>
                      <a:r>
                        <a:rPr lang="de-DE" baseline="0" smtClean="0"/>
                        <a:t> in Bezug auf Kapital</a:t>
                      </a:r>
                      <a:endParaRPr lang="de-DE"/>
                    </a:p>
                  </a:txBody>
                  <a:tcPr/>
                </a:tc>
                <a:tc>
                  <a:txBody>
                    <a:bodyPr/>
                    <a:lstStyle/>
                    <a:p>
                      <a:r>
                        <a:rPr lang="de-DE" smtClean="0"/>
                        <a:t>7,3%</a:t>
                      </a:r>
                      <a:endParaRPr lang="de-DE"/>
                    </a:p>
                  </a:txBody>
                  <a:tcPr/>
                </a:tc>
              </a:tr>
              <a:tr h="370840">
                <a:tc>
                  <a:txBody>
                    <a:bodyPr/>
                    <a:lstStyle/>
                    <a:p>
                      <a:r>
                        <a:rPr lang="de-DE" smtClean="0"/>
                        <a:t>Auszahlung bei DAX=18.000</a:t>
                      </a:r>
                      <a:endParaRPr lang="de-DE"/>
                    </a:p>
                  </a:txBody>
                  <a:tcPr/>
                </a:tc>
                <a:tc>
                  <a:txBody>
                    <a:bodyPr/>
                    <a:lstStyle/>
                    <a:p>
                      <a:r>
                        <a:rPr lang="de-DE" smtClean="0"/>
                        <a:t>€667*(18000-15000)/100=€20.000</a:t>
                      </a:r>
                      <a:endParaRPr lang="de-DE"/>
                    </a:p>
                  </a:txBody>
                  <a:tcPr/>
                </a:tc>
              </a:tr>
              <a:tr h="370840">
                <a:tc>
                  <a:txBody>
                    <a:bodyPr/>
                    <a:lstStyle/>
                    <a:p>
                      <a:r>
                        <a:rPr lang="de-DE" smtClean="0"/>
                        <a:t>Netto-Ergebnis</a:t>
                      </a:r>
                      <a:endParaRPr lang="de-DE"/>
                    </a:p>
                  </a:txBody>
                  <a:tcPr/>
                </a:tc>
                <a:tc>
                  <a:txBody>
                    <a:bodyPr/>
                    <a:lstStyle/>
                    <a:p>
                      <a:r>
                        <a:rPr lang="de-DE" smtClean="0"/>
                        <a:t>€20.000-€7.256=€12.744=175%</a:t>
                      </a:r>
                      <a:endParaRPr lang="de-DE"/>
                    </a:p>
                  </a:txBody>
                  <a:tcPr/>
                </a:tc>
              </a:tr>
            </a:tbl>
          </a:graphicData>
        </a:graphic>
      </p:graphicFrame>
    </p:spTree>
    <p:extLst>
      <p:ext uri="{BB962C8B-B14F-4D97-AF65-F5344CB8AC3E}">
        <p14:creationId xmlns:p14="http://schemas.microsoft.com/office/powerpoint/2010/main" val="3479213040"/>
      </p:ext>
    </p:extLst>
  </p:cSld>
  <p:clrMapOvr>
    <a:masterClrMapping/>
  </p:clrMapOvr>
</p:sld>
</file>

<file path=ppt/theme/theme1.xml><?xml version="1.0" encoding="utf-8"?>
<a:theme xmlns:a="http://schemas.openxmlformats.org/drawingml/2006/main" name="Übergänge">
  <a:themeElements>
    <a:clrScheme name="Übergäng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Übergänge">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Übergäng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Übergäng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Übergäng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Übergäng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Übergäng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Übergäng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700</Words>
  <Application>Microsoft Office PowerPoint</Application>
  <PresentationFormat>Bildschirmpräsentation (4:3)</PresentationFormat>
  <Paragraphs>224</Paragraphs>
  <Slides>11</Slides>
  <Notes>4</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Übergänge</vt:lpstr>
      <vt:lpstr>Optionsscheine und Knock-Outs für Depotabsicherung und Spekulation </vt:lpstr>
      <vt:lpstr>Dax und Depot Anfang 2022</vt:lpstr>
      <vt:lpstr>Dax und Depot Anfang 2023</vt:lpstr>
      <vt:lpstr>Optionsscheine und Knock-Outs</vt:lpstr>
      <vt:lpstr>Depotsicherung €100.00 mit KO Short</vt:lpstr>
      <vt:lpstr>Depotsicherung  €100.00 mit OS Put</vt:lpstr>
      <vt:lpstr>Depotsicherung mit KO Short und OS Put (Vergleich)</vt:lpstr>
      <vt:lpstr>Spekulation €100.00 mit KO Long</vt:lpstr>
      <vt:lpstr>Spekulation €100.00 OS Call</vt:lpstr>
      <vt:lpstr>Spekulation mit KO Long und OS Call (Vergleich)</vt:lpstr>
      <vt:lpstr>Depotsicherung und Spekulation mit Optionsscheinen und KO-Papieren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Investieren in Kunst</dc:title>
  <dc:creator>Michael Ripke</dc:creator>
  <cp:lastModifiedBy>MR</cp:lastModifiedBy>
  <cp:revision>357</cp:revision>
  <cp:lastPrinted>2023-01-18T15:11:48Z</cp:lastPrinted>
  <dcterms:created xsi:type="dcterms:W3CDTF">2007-02-06T13:25:05Z</dcterms:created>
  <dcterms:modified xsi:type="dcterms:W3CDTF">2023-01-18T17:07:38Z</dcterms:modified>
</cp:coreProperties>
</file>